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6" r:id="rId2"/>
    <p:sldId id="257" r:id="rId3"/>
    <p:sldId id="258" r:id="rId4"/>
    <p:sldId id="259" r:id="rId5"/>
    <p:sldId id="277" r:id="rId6"/>
    <p:sldId id="260" r:id="rId7"/>
    <p:sldId id="261" r:id="rId8"/>
    <p:sldId id="262" r:id="rId9"/>
    <p:sldId id="263" r:id="rId10"/>
    <p:sldId id="264" r:id="rId11"/>
    <p:sldId id="283" r:id="rId12"/>
    <p:sldId id="265" r:id="rId13"/>
    <p:sldId id="266" r:id="rId14"/>
    <p:sldId id="269" r:id="rId15"/>
    <p:sldId id="278" r:id="rId16"/>
    <p:sldId id="271" r:id="rId17"/>
    <p:sldId id="272" r:id="rId18"/>
    <p:sldId id="276" r:id="rId19"/>
    <p:sldId id="267" r:id="rId20"/>
    <p:sldId id="268" r:id="rId21"/>
    <p:sldId id="279" r:id="rId22"/>
    <p:sldId id="280" r:id="rId23"/>
    <p:sldId id="281" r:id="rId24"/>
    <p:sldId id="270" r:id="rId25"/>
    <p:sldId id="273" r:id="rId26"/>
    <p:sldId id="274" r:id="rId27"/>
    <p:sldId id="275" r:id="rId28"/>
    <p:sldId id="282"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428BCE"/>
    <a:srgbClr val="5D9CD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17" autoAdjust="0"/>
    <p:restoredTop sz="94660"/>
  </p:normalViewPr>
  <p:slideViewPr>
    <p:cSldViewPr snapToGrid="0" showGuides="1">
      <p:cViewPr varScale="1">
        <p:scale>
          <a:sx n="75" d="100"/>
          <a:sy n="75" d="100"/>
        </p:scale>
        <p:origin x="992" y="66"/>
      </p:cViewPr>
      <p:guideLst>
        <p:guide orient="horz" pos="2160"/>
        <p:guide pos="3840"/>
      </p:guideLst>
    </p:cSldViewPr>
  </p:slideViewPr>
  <p:notesTextViewPr>
    <p:cViewPr>
      <p:scale>
        <a:sx n="1" d="1"/>
        <a:sy n="1" d="1"/>
      </p:scale>
      <p:origin x="0" y="0"/>
    </p:cViewPr>
  </p:notesTextViewPr>
  <p:sorterViewPr>
    <p:cViewPr>
      <p:scale>
        <a:sx n="200" d="100"/>
        <a:sy n="200" d="100"/>
      </p:scale>
      <p:origin x="0" y="-295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33CE46-90ED-4CF0-A45D-9041B593979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B4EE993-0C3E-495E-8E13-33101EC91D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51100AF-AA63-4A67-BCA7-9A225C8C4E4F}"/>
              </a:ext>
            </a:extLst>
          </p:cNvPr>
          <p:cNvSpPr>
            <a:spLocks noGrp="1"/>
          </p:cNvSpPr>
          <p:nvPr>
            <p:ph type="dt" sz="half" idx="10"/>
          </p:nvPr>
        </p:nvSpPr>
        <p:spPr/>
        <p:txBody>
          <a:bodyPr/>
          <a:lstStyle/>
          <a:p>
            <a:fld id="{BCC9F390-C4F1-46B7-BD2E-8F3C786076F3}" type="datetimeFigureOut">
              <a:rPr lang="tr-TR" smtClean="0"/>
              <a:t>20.10.2020</a:t>
            </a:fld>
            <a:endParaRPr lang="tr-TR"/>
          </a:p>
        </p:txBody>
      </p:sp>
      <p:sp>
        <p:nvSpPr>
          <p:cNvPr id="5" name="Alt Bilgi Yer Tutucusu 4">
            <a:extLst>
              <a:ext uri="{FF2B5EF4-FFF2-40B4-BE49-F238E27FC236}">
                <a16:creationId xmlns:a16="http://schemas.microsoft.com/office/drawing/2014/main" id="{EC47E89C-306B-4E1A-9717-A0DEA0381C89}"/>
              </a:ext>
            </a:extLst>
          </p:cNvPr>
          <p:cNvSpPr>
            <a:spLocks noGrp="1"/>
          </p:cNvSpPr>
          <p:nvPr>
            <p:ph type="ftr" sz="quarter" idx="11"/>
          </p:nvPr>
        </p:nvSpPr>
        <p:spPr/>
        <p:txBody>
          <a:bodyPr/>
          <a:lstStyle/>
          <a:p>
            <a:r>
              <a:rPr lang="tr-TR"/>
              <a:t>TİCARİ ÖZEL</a:t>
            </a:r>
            <a:endParaRPr lang="tr-TR" sz="1200" dirty="0"/>
          </a:p>
        </p:txBody>
      </p:sp>
      <p:sp>
        <p:nvSpPr>
          <p:cNvPr id="6" name="Slayt Numarası Yer Tutucusu 5">
            <a:extLst>
              <a:ext uri="{FF2B5EF4-FFF2-40B4-BE49-F238E27FC236}">
                <a16:creationId xmlns:a16="http://schemas.microsoft.com/office/drawing/2014/main" id="{03D95AF2-72C6-4172-9465-502DAFEA8544}"/>
              </a:ext>
            </a:extLst>
          </p:cNvPr>
          <p:cNvSpPr>
            <a:spLocks noGrp="1"/>
          </p:cNvSpPr>
          <p:nvPr>
            <p:ph type="sldNum" sz="quarter" idx="12"/>
          </p:nvPr>
        </p:nvSpPr>
        <p:spPr/>
        <p:txBody>
          <a:bodyPr/>
          <a:lstStyle/>
          <a:p>
            <a:fld id="{BBE16684-4F6F-4EF2-9FDA-0B0BAD33EEAB}" type="slidenum">
              <a:rPr lang="tr-TR" smtClean="0"/>
              <a:t>‹#›</a:t>
            </a:fld>
            <a:endParaRPr lang="tr-TR"/>
          </a:p>
        </p:txBody>
      </p:sp>
    </p:spTree>
    <p:extLst>
      <p:ext uri="{BB962C8B-B14F-4D97-AF65-F5344CB8AC3E}">
        <p14:creationId xmlns:p14="http://schemas.microsoft.com/office/powerpoint/2010/main" val="291687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2ACB1F-6818-4F7A-AD0B-1D77F02DC223}"/>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1E06BCC-AE09-46D7-9527-8CAD5A430297}"/>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40685A-7C36-416F-AE31-B421F3D441D9}"/>
              </a:ext>
            </a:extLst>
          </p:cNvPr>
          <p:cNvSpPr>
            <a:spLocks noGrp="1"/>
          </p:cNvSpPr>
          <p:nvPr>
            <p:ph type="dt" sz="half" idx="10"/>
          </p:nvPr>
        </p:nvSpPr>
        <p:spPr/>
        <p:txBody>
          <a:bodyPr/>
          <a:lstStyle/>
          <a:p>
            <a:fld id="{BCC9F390-C4F1-46B7-BD2E-8F3C786076F3}" type="datetimeFigureOut">
              <a:rPr lang="tr-TR" smtClean="0"/>
              <a:t>20.10.2020</a:t>
            </a:fld>
            <a:endParaRPr lang="tr-TR"/>
          </a:p>
        </p:txBody>
      </p:sp>
      <p:sp>
        <p:nvSpPr>
          <p:cNvPr id="5" name="Alt Bilgi Yer Tutucusu 4">
            <a:extLst>
              <a:ext uri="{FF2B5EF4-FFF2-40B4-BE49-F238E27FC236}">
                <a16:creationId xmlns:a16="http://schemas.microsoft.com/office/drawing/2014/main" id="{EBCB88CB-345C-422C-BEF2-38C75DB6950E}"/>
              </a:ext>
            </a:extLst>
          </p:cNvPr>
          <p:cNvSpPr>
            <a:spLocks noGrp="1"/>
          </p:cNvSpPr>
          <p:nvPr>
            <p:ph type="ftr" sz="quarter" idx="11"/>
          </p:nvPr>
        </p:nvSpPr>
        <p:spPr/>
        <p:txBody>
          <a:bodyPr/>
          <a:lstStyle/>
          <a:p>
            <a:r>
              <a:rPr lang="tr-TR"/>
              <a:t>TİCARİ ÖZEL</a:t>
            </a:r>
            <a:endParaRPr lang="tr-TR" sz="1200" dirty="0"/>
          </a:p>
        </p:txBody>
      </p:sp>
      <p:sp>
        <p:nvSpPr>
          <p:cNvPr id="6" name="Slayt Numarası Yer Tutucusu 5">
            <a:extLst>
              <a:ext uri="{FF2B5EF4-FFF2-40B4-BE49-F238E27FC236}">
                <a16:creationId xmlns:a16="http://schemas.microsoft.com/office/drawing/2014/main" id="{A655EE01-6732-43FF-B7FC-3CE1C7DE79A6}"/>
              </a:ext>
            </a:extLst>
          </p:cNvPr>
          <p:cNvSpPr>
            <a:spLocks noGrp="1"/>
          </p:cNvSpPr>
          <p:nvPr>
            <p:ph type="sldNum" sz="quarter" idx="12"/>
          </p:nvPr>
        </p:nvSpPr>
        <p:spPr/>
        <p:txBody>
          <a:bodyPr/>
          <a:lstStyle/>
          <a:p>
            <a:fld id="{BBE16684-4F6F-4EF2-9FDA-0B0BAD33EEAB}" type="slidenum">
              <a:rPr lang="tr-TR" smtClean="0"/>
              <a:t>‹#›</a:t>
            </a:fld>
            <a:endParaRPr lang="tr-TR"/>
          </a:p>
        </p:txBody>
      </p:sp>
    </p:spTree>
    <p:extLst>
      <p:ext uri="{BB962C8B-B14F-4D97-AF65-F5344CB8AC3E}">
        <p14:creationId xmlns:p14="http://schemas.microsoft.com/office/powerpoint/2010/main" val="249662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B282A4B-17D8-4989-97A7-D62D09C96223}"/>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9920080-FE0B-4EEA-B2FE-4F79186DD998}"/>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CDCBBBB-6063-4EEE-9DB0-AD7E2E1DCBF5}"/>
              </a:ext>
            </a:extLst>
          </p:cNvPr>
          <p:cNvSpPr>
            <a:spLocks noGrp="1"/>
          </p:cNvSpPr>
          <p:nvPr>
            <p:ph type="dt" sz="half" idx="10"/>
          </p:nvPr>
        </p:nvSpPr>
        <p:spPr/>
        <p:txBody>
          <a:bodyPr/>
          <a:lstStyle/>
          <a:p>
            <a:fld id="{BCC9F390-C4F1-46B7-BD2E-8F3C786076F3}" type="datetimeFigureOut">
              <a:rPr lang="tr-TR" smtClean="0"/>
              <a:t>20.10.2020</a:t>
            </a:fld>
            <a:endParaRPr lang="tr-TR"/>
          </a:p>
        </p:txBody>
      </p:sp>
      <p:sp>
        <p:nvSpPr>
          <p:cNvPr id="5" name="Alt Bilgi Yer Tutucusu 4">
            <a:extLst>
              <a:ext uri="{FF2B5EF4-FFF2-40B4-BE49-F238E27FC236}">
                <a16:creationId xmlns:a16="http://schemas.microsoft.com/office/drawing/2014/main" id="{5368B6D4-B7E9-4A90-ABE9-DBCA1A403BC3}"/>
              </a:ext>
            </a:extLst>
          </p:cNvPr>
          <p:cNvSpPr>
            <a:spLocks noGrp="1"/>
          </p:cNvSpPr>
          <p:nvPr>
            <p:ph type="ftr" sz="quarter" idx="11"/>
          </p:nvPr>
        </p:nvSpPr>
        <p:spPr/>
        <p:txBody>
          <a:bodyPr/>
          <a:lstStyle/>
          <a:p>
            <a:r>
              <a:rPr lang="tr-TR"/>
              <a:t>TİCARİ ÖZEL</a:t>
            </a:r>
            <a:endParaRPr lang="tr-TR" sz="1200" dirty="0"/>
          </a:p>
        </p:txBody>
      </p:sp>
      <p:sp>
        <p:nvSpPr>
          <p:cNvPr id="6" name="Slayt Numarası Yer Tutucusu 5">
            <a:extLst>
              <a:ext uri="{FF2B5EF4-FFF2-40B4-BE49-F238E27FC236}">
                <a16:creationId xmlns:a16="http://schemas.microsoft.com/office/drawing/2014/main" id="{3425B4B0-C1BC-41BF-840E-8B3B56A85C1F}"/>
              </a:ext>
            </a:extLst>
          </p:cNvPr>
          <p:cNvSpPr>
            <a:spLocks noGrp="1"/>
          </p:cNvSpPr>
          <p:nvPr>
            <p:ph type="sldNum" sz="quarter" idx="12"/>
          </p:nvPr>
        </p:nvSpPr>
        <p:spPr/>
        <p:txBody>
          <a:bodyPr/>
          <a:lstStyle/>
          <a:p>
            <a:fld id="{BBE16684-4F6F-4EF2-9FDA-0B0BAD33EEAB}" type="slidenum">
              <a:rPr lang="tr-TR" smtClean="0"/>
              <a:t>‹#›</a:t>
            </a:fld>
            <a:endParaRPr lang="tr-TR"/>
          </a:p>
        </p:txBody>
      </p:sp>
    </p:spTree>
    <p:extLst>
      <p:ext uri="{BB962C8B-B14F-4D97-AF65-F5344CB8AC3E}">
        <p14:creationId xmlns:p14="http://schemas.microsoft.com/office/powerpoint/2010/main" val="3963161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9" name="Slayt Numarası Yer Tutucusu 1">
            <a:extLst>
              <a:ext uri="{FF2B5EF4-FFF2-40B4-BE49-F238E27FC236}">
                <a16:creationId xmlns:a16="http://schemas.microsoft.com/office/drawing/2014/main" id="{5ACC0671-3DA0-43C4-838E-C475B48CEFE5}"/>
              </a:ext>
            </a:extLst>
          </p:cNvPr>
          <p:cNvSpPr txBox="1">
            <a:spLocks/>
          </p:cNvSpPr>
          <p:nvPr userDrawn="1"/>
        </p:nvSpPr>
        <p:spPr>
          <a:xfrm>
            <a:off x="10558696" y="6389425"/>
            <a:ext cx="1308458" cy="365124"/>
          </a:xfrm>
          <a:prstGeom prst="rect">
            <a:avLst/>
          </a:prstGeom>
        </p:spPr>
        <p:txBody>
          <a:bodyPr lIns="91421" tIns="45708" rIns="91421" bIns="45708"/>
          <a:lstStyle>
            <a:defPPr>
              <a:defRPr lang="tr-TR"/>
            </a:defPPr>
            <a:lvl1pPr marL="0" algn="l" defTabSz="913410" rtl="0" eaLnBrk="1" latinLnBrk="0" hangingPunct="1">
              <a:defRPr sz="1800" kern="1200">
                <a:solidFill>
                  <a:schemeClr val="tx1"/>
                </a:solidFill>
                <a:latin typeface="+mn-lt"/>
                <a:ea typeface="+mn-ea"/>
                <a:cs typeface="+mn-cs"/>
              </a:defRPr>
            </a:lvl1pPr>
            <a:lvl2pPr marL="456705" algn="l" defTabSz="913410" rtl="0" eaLnBrk="1" latinLnBrk="0" hangingPunct="1">
              <a:defRPr sz="1800" kern="1200">
                <a:solidFill>
                  <a:schemeClr val="tx1"/>
                </a:solidFill>
                <a:latin typeface="+mn-lt"/>
                <a:ea typeface="+mn-ea"/>
                <a:cs typeface="+mn-cs"/>
              </a:defRPr>
            </a:lvl2pPr>
            <a:lvl3pPr marL="913410" algn="l" defTabSz="913410" rtl="0" eaLnBrk="1" latinLnBrk="0" hangingPunct="1">
              <a:defRPr sz="1800" kern="1200">
                <a:solidFill>
                  <a:schemeClr val="tx1"/>
                </a:solidFill>
                <a:latin typeface="+mn-lt"/>
                <a:ea typeface="+mn-ea"/>
                <a:cs typeface="+mn-cs"/>
              </a:defRPr>
            </a:lvl3pPr>
            <a:lvl4pPr marL="1370116" algn="l" defTabSz="913410" rtl="0" eaLnBrk="1" latinLnBrk="0" hangingPunct="1">
              <a:defRPr sz="1800" kern="1200">
                <a:solidFill>
                  <a:schemeClr val="tx1"/>
                </a:solidFill>
                <a:latin typeface="+mn-lt"/>
                <a:ea typeface="+mn-ea"/>
                <a:cs typeface="+mn-cs"/>
              </a:defRPr>
            </a:lvl4pPr>
            <a:lvl5pPr marL="1826821" algn="l" defTabSz="913410" rtl="0" eaLnBrk="1" latinLnBrk="0" hangingPunct="1">
              <a:defRPr sz="1800" kern="1200">
                <a:solidFill>
                  <a:schemeClr val="tx1"/>
                </a:solidFill>
                <a:latin typeface="+mn-lt"/>
                <a:ea typeface="+mn-ea"/>
                <a:cs typeface="+mn-cs"/>
              </a:defRPr>
            </a:lvl5pPr>
            <a:lvl6pPr marL="2283531" algn="l" defTabSz="913410" rtl="0" eaLnBrk="1" latinLnBrk="0" hangingPunct="1">
              <a:defRPr sz="1800" kern="1200">
                <a:solidFill>
                  <a:schemeClr val="tx1"/>
                </a:solidFill>
                <a:latin typeface="+mn-lt"/>
                <a:ea typeface="+mn-ea"/>
                <a:cs typeface="+mn-cs"/>
              </a:defRPr>
            </a:lvl6pPr>
            <a:lvl7pPr marL="2740239" algn="l" defTabSz="913410" rtl="0" eaLnBrk="1" latinLnBrk="0" hangingPunct="1">
              <a:defRPr sz="1800" kern="1200">
                <a:solidFill>
                  <a:schemeClr val="tx1"/>
                </a:solidFill>
                <a:latin typeface="+mn-lt"/>
                <a:ea typeface="+mn-ea"/>
                <a:cs typeface="+mn-cs"/>
              </a:defRPr>
            </a:lvl7pPr>
            <a:lvl8pPr marL="3196944" algn="l" defTabSz="913410" rtl="0" eaLnBrk="1" latinLnBrk="0" hangingPunct="1">
              <a:defRPr sz="1800" kern="1200">
                <a:solidFill>
                  <a:schemeClr val="tx1"/>
                </a:solidFill>
                <a:latin typeface="+mn-lt"/>
                <a:ea typeface="+mn-ea"/>
                <a:cs typeface="+mn-cs"/>
              </a:defRPr>
            </a:lvl8pPr>
            <a:lvl9pPr marL="3653652" algn="l" defTabSz="913410" rtl="0" eaLnBrk="1" latinLnBrk="0" hangingPunct="1">
              <a:defRPr sz="1800" kern="1200">
                <a:solidFill>
                  <a:schemeClr val="tx1"/>
                </a:solidFill>
                <a:latin typeface="+mn-lt"/>
                <a:ea typeface="+mn-ea"/>
                <a:cs typeface="+mn-cs"/>
              </a:defRPr>
            </a:lvl9pPr>
          </a:lstStyle>
          <a:p>
            <a:pPr algn="r"/>
            <a:fld id="{3E3B9E5A-EC74-484C-9871-D36188EB3437}" type="slidenum">
              <a:rPr lang="tr-TR" sz="1400" b="1" smtClean="0">
                <a:solidFill>
                  <a:srgbClr val="030000"/>
                </a:solidFill>
                <a:latin typeface="Arial" panose="020B0604020202020204" pitchFamily="34" charset="0"/>
                <a:cs typeface="Arial" panose="020B0604020202020204" pitchFamily="34" charset="0"/>
              </a:rPr>
              <a:t>‹#›</a:t>
            </a:fld>
            <a:r>
              <a:rPr lang="tr-TR" sz="1400" b="1" dirty="0">
                <a:solidFill>
                  <a:srgbClr val="030000"/>
                </a:solidFill>
                <a:latin typeface="Arial" panose="020B0604020202020204" pitchFamily="34" charset="0"/>
                <a:cs typeface="Arial" panose="020B0604020202020204" pitchFamily="34" charset="0"/>
              </a:rPr>
              <a:t>/28</a:t>
            </a:r>
          </a:p>
        </p:txBody>
      </p:sp>
      <p:sp>
        <p:nvSpPr>
          <p:cNvPr id="11" name="Slayt Numarası Yer Tutucusu 1">
            <a:extLst>
              <a:ext uri="{FF2B5EF4-FFF2-40B4-BE49-F238E27FC236}">
                <a16:creationId xmlns:a16="http://schemas.microsoft.com/office/drawing/2014/main" id="{D243986A-6ACD-497C-867A-AA881C133B3E}"/>
              </a:ext>
            </a:extLst>
          </p:cNvPr>
          <p:cNvSpPr txBox="1">
            <a:spLocks/>
          </p:cNvSpPr>
          <p:nvPr userDrawn="1"/>
        </p:nvSpPr>
        <p:spPr>
          <a:xfrm>
            <a:off x="124794" y="6389425"/>
            <a:ext cx="1308458" cy="365124"/>
          </a:xfrm>
          <a:prstGeom prst="rect">
            <a:avLst/>
          </a:prstGeom>
        </p:spPr>
        <p:txBody>
          <a:bodyPr lIns="91421" tIns="45708" rIns="91421" bIns="45708"/>
          <a:lstStyle>
            <a:defPPr>
              <a:defRPr lang="tr-TR"/>
            </a:defPPr>
            <a:lvl1pPr marL="0" algn="l" defTabSz="913410" rtl="0" eaLnBrk="1" latinLnBrk="0" hangingPunct="1">
              <a:defRPr sz="1800" kern="1200">
                <a:solidFill>
                  <a:schemeClr val="tx1"/>
                </a:solidFill>
                <a:latin typeface="+mn-lt"/>
                <a:ea typeface="+mn-ea"/>
                <a:cs typeface="+mn-cs"/>
              </a:defRPr>
            </a:lvl1pPr>
            <a:lvl2pPr marL="456705" algn="l" defTabSz="913410" rtl="0" eaLnBrk="1" latinLnBrk="0" hangingPunct="1">
              <a:defRPr sz="1800" kern="1200">
                <a:solidFill>
                  <a:schemeClr val="tx1"/>
                </a:solidFill>
                <a:latin typeface="+mn-lt"/>
                <a:ea typeface="+mn-ea"/>
                <a:cs typeface="+mn-cs"/>
              </a:defRPr>
            </a:lvl2pPr>
            <a:lvl3pPr marL="913410" algn="l" defTabSz="913410" rtl="0" eaLnBrk="1" latinLnBrk="0" hangingPunct="1">
              <a:defRPr sz="1800" kern="1200">
                <a:solidFill>
                  <a:schemeClr val="tx1"/>
                </a:solidFill>
                <a:latin typeface="+mn-lt"/>
                <a:ea typeface="+mn-ea"/>
                <a:cs typeface="+mn-cs"/>
              </a:defRPr>
            </a:lvl3pPr>
            <a:lvl4pPr marL="1370116" algn="l" defTabSz="913410" rtl="0" eaLnBrk="1" latinLnBrk="0" hangingPunct="1">
              <a:defRPr sz="1800" kern="1200">
                <a:solidFill>
                  <a:schemeClr val="tx1"/>
                </a:solidFill>
                <a:latin typeface="+mn-lt"/>
                <a:ea typeface="+mn-ea"/>
                <a:cs typeface="+mn-cs"/>
              </a:defRPr>
            </a:lvl4pPr>
            <a:lvl5pPr marL="1826821" algn="l" defTabSz="913410" rtl="0" eaLnBrk="1" latinLnBrk="0" hangingPunct="1">
              <a:defRPr sz="1800" kern="1200">
                <a:solidFill>
                  <a:schemeClr val="tx1"/>
                </a:solidFill>
                <a:latin typeface="+mn-lt"/>
                <a:ea typeface="+mn-ea"/>
                <a:cs typeface="+mn-cs"/>
              </a:defRPr>
            </a:lvl5pPr>
            <a:lvl6pPr marL="2283531" algn="l" defTabSz="913410" rtl="0" eaLnBrk="1" latinLnBrk="0" hangingPunct="1">
              <a:defRPr sz="1800" kern="1200">
                <a:solidFill>
                  <a:schemeClr val="tx1"/>
                </a:solidFill>
                <a:latin typeface="+mn-lt"/>
                <a:ea typeface="+mn-ea"/>
                <a:cs typeface="+mn-cs"/>
              </a:defRPr>
            </a:lvl6pPr>
            <a:lvl7pPr marL="2740239" algn="l" defTabSz="913410" rtl="0" eaLnBrk="1" latinLnBrk="0" hangingPunct="1">
              <a:defRPr sz="1800" kern="1200">
                <a:solidFill>
                  <a:schemeClr val="tx1"/>
                </a:solidFill>
                <a:latin typeface="+mn-lt"/>
                <a:ea typeface="+mn-ea"/>
                <a:cs typeface="+mn-cs"/>
              </a:defRPr>
            </a:lvl7pPr>
            <a:lvl8pPr marL="3196944" algn="l" defTabSz="913410" rtl="0" eaLnBrk="1" latinLnBrk="0" hangingPunct="1">
              <a:defRPr sz="1800" kern="1200">
                <a:solidFill>
                  <a:schemeClr val="tx1"/>
                </a:solidFill>
                <a:latin typeface="+mn-lt"/>
                <a:ea typeface="+mn-ea"/>
                <a:cs typeface="+mn-cs"/>
              </a:defRPr>
            </a:lvl8pPr>
            <a:lvl9pPr marL="3653652" algn="l" defTabSz="913410" rtl="0" eaLnBrk="1" latinLnBrk="0" hangingPunct="1">
              <a:defRPr sz="1800" kern="1200">
                <a:solidFill>
                  <a:schemeClr val="tx1"/>
                </a:solidFill>
                <a:latin typeface="+mn-lt"/>
                <a:ea typeface="+mn-ea"/>
                <a:cs typeface="+mn-cs"/>
              </a:defRPr>
            </a:lvl9pPr>
          </a:lstStyle>
          <a:p>
            <a:pPr algn="ctr"/>
            <a:r>
              <a:rPr lang="tr-TR" sz="1400" b="1" dirty="0">
                <a:latin typeface="Cambria" panose="02040503050406030204" pitchFamily="18" charset="0"/>
                <a:ea typeface="Cambria" panose="02040503050406030204" pitchFamily="18" charset="0"/>
              </a:rPr>
              <a:t>TİCARİ ÖZEL</a:t>
            </a:r>
            <a:endParaRPr lang="tr-TR"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001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CF8763-5D0E-4F48-9C88-3FA20A14DE8B}"/>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B827AD1-2789-4A2C-BE03-434FAFD9CDC9}"/>
              </a:ext>
            </a:extLst>
          </p:cNvPr>
          <p:cNvSpPr>
            <a:spLocks noGrp="1"/>
          </p:cNvSpPr>
          <p:nvPr>
            <p:ph idx="1"/>
          </p:nvPr>
        </p:nvSpPr>
        <p:spPr>
          <a:xfrm>
            <a:off x="838200" y="1825625"/>
            <a:ext cx="10515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65568CA-7F24-480A-B5B8-8C27D024E612}"/>
              </a:ext>
            </a:extLst>
          </p:cNvPr>
          <p:cNvSpPr>
            <a:spLocks noGrp="1"/>
          </p:cNvSpPr>
          <p:nvPr>
            <p:ph type="dt" sz="half" idx="10"/>
          </p:nvPr>
        </p:nvSpPr>
        <p:spPr/>
        <p:txBody>
          <a:bodyPr/>
          <a:lstStyle/>
          <a:p>
            <a:fld id="{BCC9F390-C4F1-46B7-BD2E-8F3C786076F3}" type="datetimeFigureOut">
              <a:rPr lang="tr-TR" smtClean="0"/>
              <a:t>20.10.2020</a:t>
            </a:fld>
            <a:endParaRPr lang="tr-TR"/>
          </a:p>
        </p:txBody>
      </p:sp>
      <p:sp>
        <p:nvSpPr>
          <p:cNvPr id="5" name="Alt Bilgi Yer Tutucusu 4">
            <a:extLst>
              <a:ext uri="{FF2B5EF4-FFF2-40B4-BE49-F238E27FC236}">
                <a16:creationId xmlns:a16="http://schemas.microsoft.com/office/drawing/2014/main" id="{1A8B897F-50CD-439D-AD68-420403EB9FBC}"/>
              </a:ext>
            </a:extLst>
          </p:cNvPr>
          <p:cNvSpPr>
            <a:spLocks noGrp="1"/>
          </p:cNvSpPr>
          <p:nvPr>
            <p:ph type="ftr" sz="quarter" idx="11"/>
          </p:nvPr>
        </p:nvSpPr>
        <p:spPr/>
        <p:txBody>
          <a:bodyPr/>
          <a:lstStyle/>
          <a:p>
            <a:r>
              <a:rPr lang="tr-TR"/>
              <a:t>TİCARİ ÖZEL</a:t>
            </a:r>
            <a:endParaRPr lang="tr-TR" sz="1200" dirty="0"/>
          </a:p>
        </p:txBody>
      </p:sp>
      <p:sp>
        <p:nvSpPr>
          <p:cNvPr id="6" name="Slayt Numarası Yer Tutucusu 5">
            <a:extLst>
              <a:ext uri="{FF2B5EF4-FFF2-40B4-BE49-F238E27FC236}">
                <a16:creationId xmlns:a16="http://schemas.microsoft.com/office/drawing/2014/main" id="{577AFF72-0F44-4806-AAD7-813CB8E28950}"/>
              </a:ext>
            </a:extLst>
          </p:cNvPr>
          <p:cNvSpPr>
            <a:spLocks noGrp="1"/>
          </p:cNvSpPr>
          <p:nvPr>
            <p:ph type="sldNum" sz="quarter" idx="12"/>
          </p:nvPr>
        </p:nvSpPr>
        <p:spPr/>
        <p:txBody>
          <a:bodyPr/>
          <a:lstStyle/>
          <a:p>
            <a:fld id="{BBE16684-4F6F-4EF2-9FDA-0B0BAD33EEAB}" type="slidenum">
              <a:rPr lang="tr-TR" smtClean="0"/>
              <a:t>‹#›</a:t>
            </a:fld>
            <a:endParaRPr lang="tr-TR"/>
          </a:p>
        </p:txBody>
      </p:sp>
    </p:spTree>
    <p:extLst>
      <p:ext uri="{BB962C8B-B14F-4D97-AF65-F5344CB8AC3E}">
        <p14:creationId xmlns:p14="http://schemas.microsoft.com/office/powerpoint/2010/main" val="367063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A794B7-7019-457D-A935-5FCFB9A34E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E3AC396-B2CF-456E-A9EE-94188445BE9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5D7246B-F119-4578-99F9-A82F028B982A}"/>
              </a:ext>
            </a:extLst>
          </p:cNvPr>
          <p:cNvSpPr>
            <a:spLocks noGrp="1"/>
          </p:cNvSpPr>
          <p:nvPr>
            <p:ph type="dt" sz="half" idx="10"/>
          </p:nvPr>
        </p:nvSpPr>
        <p:spPr/>
        <p:txBody>
          <a:bodyPr/>
          <a:lstStyle/>
          <a:p>
            <a:fld id="{BCC9F390-C4F1-46B7-BD2E-8F3C786076F3}" type="datetimeFigureOut">
              <a:rPr lang="tr-TR" smtClean="0"/>
              <a:t>20.10.2020</a:t>
            </a:fld>
            <a:endParaRPr lang="tr-TR"/>
          </a:p>
        </p:txBody>
      </p:sp>
      <p:sp>
        <p:nvSpPr>
          <p:cNvPr id="5" name="Alt Bilgi Yer Tutucusu 4">
            <a:extLst>
              <a:ext uri="{FF2B5EF4-FFF2-40B4-BE49-F238E27FC236}">
                <a16:creationId xmlns:a16="http://schemas.microsoft.com/office/drawing/2014/main" id="{062BC1DD-5ED1-4565-B4D6-BAAD8049DE9F}"/>
              </a:ext>
            </a:extLst>
          </p:cNvPr>
          <p:cNvSpPr>
            <a:spLocks noGrp="1"/>
          </p:cNvSpPr>
          <p:nvPr>
            <p:ph type="ftr" sz="quarter" idx="11"/>
          </p:nvPr>
        </p:nvSpPr>
        <p:spPr/>
        <p:txBody>
          <a:bodyPr/>
          <a:lstStyle/>
          <a:p>
            <a:r>
              <a:rPr lang="tr-TR"/>
              <a:t>TİCARİ ÖZEL</a:t>
            </a:r>
            <a:endParaRPr lang="tr-TR" sz="1200" dirty="0"/>
          </a:p>
        </p:txBody>
      </p:sp>
      <p:sp>
        <p:nvSpPr>
          <p:cNvPr id="6" name="Slayt Numarası Yer Tutucusu 5">
            <a:extLst>
              <a:ext uri="{FF2B5EF4-FFF2-40B4-BE49-F238E27FC236}">
                <a16:creationId xmlns:a16="http://schemas.microsoft.com/office/drawing/2014/main" id="{613A9E81-B60F-43D6-8187-03E45B4B823E}"/>
              </a:ext>
            </a:extLst>
          </p:cNvPr>
          <p:cNvSpPr>
            <a:spLocks noGrp="1"/>
          </p:cNvSpPr>
          <p:nvPr>
            <p:ph type="sldNum" sz="quarter" idx="12"/>
          </p:nvPr>
        </p:nvSpPr>
        <p:spPr/>
        <p:txBody>
          <a:bodyPr/>
          <a:lstStyle/>
          <a:p>
            <a:fld id="{BBE16684-4F6F-4EF2-9FDA-0B0BAD33EEAB}" type="slidenum">
              <a:rPr lang="tr-TR" smtClean="0"/>
              <a:t>‹#›</a:t>
            </a:fld>
            <a:endParaRPr lang="tr-TR"/>
          </a:p>
        </p:txBody>
      </p:sp>
    </p:spTree>
    <p:extLst>
      <p:ext uri="{BB962C8B-B14F-4D97-AF65-F5344CB8AC3E}">
        <p14:creationId xmlns:p14="http://schemas.microsoft.com/office/powerpoint/2010/main" val="295393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4F9870-DE0D-4E75-8BFA-CDB68D9403CC}"/>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377F076-B325-42DF-B56B-04E292E5B4BD}"/>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1288B8A-3C83-4B4D-9332-AFCF08985F97}"/>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869980C-B02C-4344-838F-D45DFC3BA6AE}"/>
              </a:ext>
            </a:extLst>
          </p:cNvPr>
          <p:cNvSpPr>
            <a:spLocks noGrp="1"/>
          </p:cNvSpPr>
          <p:nvPr>
            <p:ph type="dt" sz="half" idx="10"/>
          </p:nvPr>
        </p:nvSpPr>
        <p:spPr/>
        <p:txBody>
          <a:bodyPr/>
          <a:lstStyle/>
          <a:p>
            <a:fld id="{BCC9F390-C4F1-46B7-BD2E-8F3C786076F3}" type="datetimeFigureOut">
              <a:rPr lang="tr-TR" smtClean="0"/>
              <a:t>20.10.2020</a:t>
            </a:fld>
            <a:endParaRPr lang="tr-TR"/>
          </a:p>
        </p:txBody>
      </p:sp>
      <p:sp>
        <p:nvSpPr>
          <p:cNvPr id="6" name="Alt Bilgi Yer Tutucusu 5">
            <a:extLst>
              <a:ext uri="{FF2B5EF4-FFF2-40B4-BE49-F238E27FC236}">
                <a16:creationId xmlns:a16="http://schemas.microsoft.com/office/drawing/2014/main" id="{AA3F4738-FF02-4726-B3D1-7E3C031BCDA8}"/>
              </a:ext>
            </a:extLst>
          </p:cNvPr>
          <p:cNvSpPr>
            <a:spLocks noGrp="1"/>
          </p:cNvSpPr>
          <p:nvPr>
            <p:ph type="ftr" sz="quarter" idx="11"/>
          </p:nvPr>
        </p:nvSpPr>
        <p:spPr/>
        <p:txBody>
          <a:bodyPr/>
          <a:lstStyle/>
          <a:p>
            <a:r>
              <a:rPr lang="tr-TR"/>
              <a:t>TİCARİ ÖZEL</a:t>
            </a:r>
            <a:endParaRPr lang="tr-TR" sz="1200" dirty="0"/>
          </a:p>
        </p:txBody>
      </p:sp>
      <p:sp>
        <p:nvSpPr>
          <p:cNvPr id="7" name="Slayt Numarası Yer Tutucusu 6">
            <a:extLst>
              <a:ext uri="{FF2B5EF4-FFF2-40B4-BE49-F238E27FC236}">
                <a16:creationId xmlns:a16="http://schemas.microsoft.com/office/drawing/2014/main" id="{DDA9E231-0B90-4435-98BA-323A2DF1734E}"/>
              </a:ext>
            </a:extLst>
          </p:cNvPr>
          <p:cNvSpPr>
            <a:spLocks noGrp="1"/>
          </p:cNvSpPr>
          <p:nvPr>
            <p:ph type="sldNum" sz="quarter" idx="12"/>
          </p:nvPr>
        </p:nvSpPr>
        <p:spPr/>
        <p:txBody>
          <a:bodyPr/>
          <a:lstStyle/>
          <a:p>
            <a:fld id="{BBE16684-4F6F-4EF2-9FDA-0B0BAD33EEAB}" type="slidenum">
              <a:rPr lang="tr-TR" smtClean="0"/>
              <a:t>‹#›</a:t>
            </a:fld>
            <a:endParaRPr lang="tr-TR"/>
          </a:p>
        </p:txBody>
      </p:sp>
    </p:spTree>
    <p:extLst>
      <p:ext uri="{BB962C8B-B14F-4D97-AF65-F5344CB8AC3E}">
        <p14:creationId xmlns:p14="http://schemas.microsoft.com/office/powerpoint/2010/main" val="154931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081C64-B437-4546-8A60-6906090F52BF}"/>
              </a:ext>
            </a:extLst>
          </p:cNvPr>
          <p:cNvSpPr>
            <a:spLocks noGrp="1"/>
          </p:cNvSpPr>
          <p:nvPr>
            <p:ph type="title"/>
          </p:nvPr>
        </p:nvSpPr>
        <p:spPr>
          <a:xfrm>
            <a:off x="839788" y="365125"/>
            <a:ext cx="10515600" cy="1325563"/>
          </a:xfrm>
          <a:prstGeom prst="rect">
            <a:avLst/>
          </a:prstGeo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0B99C12-5335-4459-8A66-6514B89621B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9CF1126-6D0F-4A67-87B8-893BD9D87114}"/>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DAEB654-4C7D-4545-A13C-B44E40F25A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3F6058D-2DB9-4AC1-A10F-313A950EFD50}"/>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726F4A9-D641-4F99-A8C7-DEF48B4A401C}"/>
              </a:ext>
            </a:extLst>
          </p:cNvPr>
          <p:cNvSpPr>
            <a:spLocks noGrp="1"/>
          </p:cNvSpPr>
          <p:nvPr>
            <p:ph type="dt" sz="half" idx="10"/>
          </p:nvPr>
        </p:nvSpPr>
        <p:spPr/>
        <p:txBody>
          <a:bodyPr/>
          <a:lstStyle/>
          <a:p>
            <a:fld id="{BCC9F390-C4F1-46B7-BD2E-8F3C786076F3}" type="datetimeFigureOut">
              <a:rPr lang="tr-TR" smtClean="0"/>
              <a:t>20.10.2020</a:t>
            </a:fld>
            <a:endParaRPr lang="tr-TR"/>
          </a:p>
        </p:txBody>
      </p:sp>
      <p:sp>
        <p:nvSpPr>
          <p:cNvPr id="8" name="Alt Bilgi Yer Tutucusu 7">
            <a:extLst>
              <a:ext uri="{FF2B5EF4-FFF2-40B4-BE49-F238E27FC236}">
                <a16:creationId xmlns:a16="http://schemas.microsoft.com/office/drawing/2014/main" id="{EB332294-5714-4B93-AA53-FE94CBB700B8}"/>
              </a:ext>
            </a:extLst>
          </p:cNvPr>
          <p:cNvSpPr>
            <a:spLocks noGrp="1"/>
          </p:cNvSpPr>
          <p:nvPr>
            <p:ph type="ftr" sz="quarter" idx="11"/>
          </p:nvPr>
        </p:nvSpPr>
        <p:spPr/>
        <p:txBody>
          <a:bodyPr/>
          <a:lstStyle/>
          <a:p>
            <a:r>
              <a:rPr lang="tr-TR"/>
              <a:t>TİCARİ ÖZEL</a:t>
            </a:r>
            <a:endParaRPr lang="tr-TR" sz="1200" dirty="0"/>
          </a:p>
        </p:txBody>
      </p:sp>
      <p:sp>
        <p:nvSpPr>
          <p:cNvPr id="9" name="Slayt Numarası Yer Tutucusu 8">
            <a:extLst>
              <a:ext uri="{FF2B5EF4-FFF2-40B4-BE49-F238E27FC236}">
                <a16:creationId xmlns:a16="http://schemas.microsoft.com/office/drawing/2014/main" id="{24EA0E5F-6158-4B2D-9F61-3841C0B4DBDB}"/>
              </a:ext>
            </a:extLst>
          </p:cNvPr>
          <p:cNvSpPr>
            <a:spLocks noGrp="1"/>
          </p:cNvSpPr>
          <p:nvPr>
            <p:ph type="sldNum" sz="quarter" idx="12"/>
          </p:nvPr>
        </p:nvSpPr>
        <p:spPr/>
        <p:txBody>
          <a:bodyPr/>
          <a:lstStyle/>
          <a:p>
            <a:fld id="{BBE16684-4F6F-4EF2-9FDA-0B0BAD33EEAB}" type="slidenum">
              <a:rPr lang="tr-TR" smtClean="0"/>
              <a:t>‹#›</a:t>
            </a:fld>
            <a:endParaRPr lang="tr-TR"/>
          </a:p>
        </p:txBody>
      </p:sp>
    </p:spTree>
    <p:extLst>
      <p:ext uri="{BB962C8B-B14F-4D97-AF65-F5344CB8AC3E}">
        <p14:creationId xmlns:p14="http://schemas.microsoft.com/office/powerpoint/2010/main" val="300216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C618EE-59DF-4022-B540-847FCC1A9F6C}"/>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9EF2889-1235-4E04-90F3-67B5BDDE0F65}"/>
              </a:ext>
            </a:extLst>
          </p:cNvPr>
          <p:cNvSpPr>
            <a:spLocks noGrp="1"/>
          </p:cNvSpPr>
          <p:nvPr>
            <p:ph type="dt" sz="half" idx="10"/>
          </p:nvPr>
        </p:nvSpPr>
        <p:spPr/>
        <p:txBody>
          <a:bodyPr/>
          <a:lstStyle/>
          <a:p>
            <a:fld id="{BCC9F390-C4F1-46B7-BD2E-8F3C786076F3}" type="datetimeFigureOut">
              <a:rPr lang="tr-TR" smtClean="0"/>
              <a:t>20.10.2020</a:t>
            </a:fld>
            <a:endParaRPr lang="tr-TR"/>
          </a:p>
        </p:txBody>
      </p:sp>
      <p:sp>
        <p:nvSpPr>
          <p:cNvPr id="4" name="Alt Bilgi Yer Tutucusu 3">
            <a:extLst>
              <a:ext uri="{FF2B5EF4-FFF2-40B4-BE49-F238E27FC236}">
                <a16:creationId xmlns:a16="http://schemas.microsoft.com/office/drawing/2014/main" id="{3D2F0458-BA27-4DA0-9A28-1483EF9678C5}"/>
              </a:ext>
            </a:extLst>
          </p:cNvPr>
          <p:cNvSpPr>
            <a:spLocks noGrp="1"/>
          </p:cNvSpPr>
          <p:nvPr>
            <p:ph type="ftr" sz="quarter" idx="11"/>
          </p:nvPr>
        </p:nvSpPr>
        <p:spPr/>
        <p:txBody>
          <a:bodyPr/>
          <a:lstStyle/>
          <a:p>
            <a:r>
              <a:rPr lang="tr-TR"/>
              <a:t>TİCARİ ÖZEL</a:t>
            </a:r>
            <a:endParaRPr lang="tr-TR" sz="1200" dirty="0"/>
          </a:p>
        </p:txBody>
      </p:sp>
      <p:sp>
        <p:nvSpPr>
          <p:cNvPr id="5" name="Slayt Numarası Yer Tutucusu 4">
            <a:extLst>
              <a:ext uri="{FF2B5EF4-FFF2-40B4-BE49-F238E27FC236}">
                <a16:creationId xmlns:a16="http://schemas.microsoft.com/office/drawing/2014/main" id="{5492D3A2-7F4A-46B3-9FAE-6009487F81A8}"/>
              </a:ext>
            </a:extLst>
          </p:cNvPr>
          <p:cNvSpPr>
            <a:spLocks noGrp="1"/>
          </p:cNvSpPr>
          <p:nvPr>
            <p:ph type="sldNum" sz="quarter" idx="12"/>
          </p:nvPr>
        </p:nvSpPr>
        <p:spPr/>
        <p:txBody>
          <a:bodyPr/>
          <a:lstStyle/>
          <a:p>
            <a:fld id="{BBE16684-4F6F-4EF2-9FDA-0B0BAD33EEAB}" type="slidenum">
              <a:rPr lang="tr-TR" smtClean="0"/>
              <a:t>‹#›</a:t>
            </a:fld>
            <a:endParaRPr lang="tr-TR"/>
          </a:p>
        </p:txBody>
      </p:sp>
    </p:spTree>
    <p:extLst>
      <p:ext uri="{BB962C8B-B14F-4D97-AF65-F5344CB8AC3E}">
        <p14:creationId xmlns:p14="http://schemas.microsoft.com/office/powerpoint/2010/main" val="308312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E735C56-EA79-4C4E-8A07-4EAAFC398AE9}"/>
              </a:ext>
            </a:extLst>
          </p:cNvPr>
          <p:cNvSpPr>
            <a:spLocks noGrp="1"/>
          </p:cNvSpPr>
          <p:nvPr>
            <p:ph type="dt" sz="half" idx="10"/>
          </p:nvPr>
        </p:nvSpPr>
        <p:spPr/>
        <p:txBody>
          <a:bodyPr/>
          <a:lstStyle/>
          <a:p>
            <a:fld id="{BCC9F390-C4F1-46B7-BD2E-8F3C786076F3}" type="datetimeFigureOut">
              <a:rPr lang="tr-TR" smtClean="0"/>
              <a:t>20.10.2020</a:t>
            </a:fld>
            <a:endParaRPr lang="tr-TR"/>
          </a:p>
        </p:txBody>
      </p:sp>
      <p:sp>
        <p:nvSpPr>
          <p:cNvPr id="3" name="Alt Bilgi Yer Tutucusu 2">
            <a:extLst>
              <a:ext uri="{FF2B5EF4-FFF2-40B4-BE49-F238E27FC236}">
                <a16:creationId xmlns:a16="http://schemas.microsoft.com/office/drawing/2014/main" id="{2CA95DB8-D11C-4078-A232-14E3C9DD1F0E}"/>
              </a:ext>
            </a:extLst>
          </p:cNvPr>
          <p:cNvSpPr>
            <a:spLocks noGrp="1"/>
          </p:cNvSpPr>
          <p:nvPr>
            <p:ph type="ftr" sz="quarter" idx="11"/>
          </p:nvPr>
        </p:nvSpPr>
        <p:spPr/>
        <p:txBody>
          <a:bodyPr/>
          <a:lstStyle/>
          <a:p>
            <a:r>
              <a:rPr lang="tr-TR"/>
              <a:t>TİCARİ ÖZEL</a:t>
            </a:r>
            <a:endParaRPr lang="tr-TR" sz="1200" dirty="0"/>
          </a:p>
        </p:txBody>
      </p:sp>
      <p:sp>
        <p:nvSpPr>
          <p:cNvPr id="4" name="Slayt Numarası Yer Tutucusu 3">
            <a:extLst>
              <a:ext uri="{FF2B5EF4-FFF2-40B4-BE49-F238E27FC236}">
                <a16:creationId xmlns:a16="http://schemas.microsoft.com/office/drawing/2014/main" id="{D0D43556-1AE5-485C-B9C1-0E8B26B227E8}"/>
              </a:ext>
            </a:extLst>
          </p:cNvPr>
          <p:cNvSpPr>
            <a:spLocks noGrp="1"/>
          </p:cNvSpPr>
          <p:nvPr>
            <p:ph type="sldNum" sz="quarter" idx="12"/>
          </p:nvPr>
        </p:nvSpPr>
        <p:spPr/>
        <p:txBody>
          <a:bodyPr/>
          <a:lstStyle/>
          <a:p>
            <a:fld id="{BBE16684-4F6F-4EF2-9FDA-0B0BAD33EEAB}" type="slidenum">
              <a:rPr lang="tr-TR" smtClean="0"/>
              <a:t>‹#›</a:t>
            </a:fld>
            <a:endParaRPr lang="tr-TR"/>
          </a:p>
        </p:txBody>
      </p:sp>
    </p:spTree>
    <p:extLst>
      <p:ext uri="{BB962C8B-B14F-4D97-AF65-F5344CB8AC3E}">
        <p14:creationId xmlns:p14="http://schemas.microsoft.com/office/powerpoint/2010/main" val="322589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140F61-1F33-4053-A6E4-C1EFEF81E6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B5BBE0-8BDD-4D3D-B081-05016915B77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D28CE46-AE74-4128-BD7C-F5BC3706B3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B52172E-4D18-4A99-B314-D4E97AC22E6C}"/>
              </a:ext>
            </a:extLst>
          </p:cNvPr>
          <p:cNvSpPr>
            <a:spLocks noGrp="1"/>
          </p:cNvSpPr>
          <p:nvPr>
            <p:ph type="dt" sz="half" idx="10"/>
          </p:nvPr>
        </p:nvSpPr>
        <p:spPr/>
        <p:txBody>
          <a:bodyPr/>
          <a:lstStyle/>
          <a:p>
            <a:fld id="{BCC9F390-C4F1-46B7-BD2E-8F3C786076F3}" type="datetimeFigureOut">
              <a:rPr lang="tr-TR" smtClean="0"/>
              <a:t>20.10.2020</a:t>
            </a:fld>
            <a:endParaRPr lang="tr-TR"/>
          </a:p>
        </p:txBody>
      </p:sp>
      <p:sp>
        <p:nvSpPr>
          <p:cNvPr id="6" name="Alt Bilgi Yer Tutucusu 5">
            <a:extLst>
              <a:ext uri="{FF2B5EF4-FFF2-40B4-BE49-F238E27FC236}">
                <a16:creationId xmlns:a16="http://schemas.microsoft.com/office/drawing/2014/main" id="{B7629297-DD82-4442-9AD5-0FDBF3DBCF40}"/>
              </a:ext>
            </a:extLst>
          </p:cNvPr>
          <p:cNvSpPr>
            <a:spLocks noGrp="1"/>
          </p:cNvSpPr>
          <p:nvPr>
            <p:ph type="ftr" sz="quarter" idx="11"/>
          </p:nvPr>
        </p:nvSpPr>
        <p:spPr/>
        <p:txBody>
          <a:bodyPr/>
          <a:lstStyle/>
          <a:p>
            <a:r>
              <a:rPr lang="tr-TR"/>
              <a:t>TİCARİ ÖZEL</a:t>
            </a:r>
            <a:endParaRPr lang="tr-TR" sz="1200" dirty="0"/>
          </a:p>
        </p:txBody>
      </p:sp>
      <p:sp>
        <p:nvSpPr>
          <p:cNvPr id="7" name="Slayt Numarası Yer Tutucusu 6">
            <a:extLst>
              <a:ext uri="{FF2B5EF4-FFF2-40B4-BE49-F238E27FC236}">
                <a16:creationId xmlns:a16="http://schemas.microsoft.com/office/drawing/2014/main" id="{21A24828-1455-4E6C-8B6F-48CAED063ED4}"/>
              </a:ext>
            </a:extLst>
          </p:cNvPr>
          <p:cNvSpPr>
            <a:spLocks noGrp="1"/>
          </p:cNvSpPr>
          <p:nvPr>
            <p:ph type="sldNum" sz="quarter" idx="12"/>
          </p:nvPr>
        </p:nvSpPr>
        <p:spPr/>
        <p:txBody>
          <a:bodyPr/>
          <a:lstStyle/>
          <a:p>
            <a:fld id="{BBE16684-4F6F-4EF2-9FDA-0B0BAD33EEAB}" type="slidenum">
              <a:rPr lang="tr-TR" smtClean="0"/>
              <a:t>‹#›</a:t>
            </a:fld>
            <a:endParaRPr lang="tr-TR"/>
          </a:p>
        </p:txBody>
      </p:sp>
    </p:spTree>
    <p:extLst>
      <p:ext uri="{BB962C8B-B14F-4D97-AF65-F5344CB8AC3E}">
        <p14:creationId xmlns:p14="http://schemas.microsoft.com/office/powerpoint/2010/main" val="276826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39A7FC-4583-4A64-8139-F0DAA2B3890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2FC0BFF-439C-4494-8B98-061888F119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88FC820-6C43-4B6C-8BC0-8FC93A492A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AABD26E-B687-4B1F-9983-F90C9976A72F}"/>
              </a:ext>
            </a:extLst>
          </p:cNvPr>
          <p:cNvSpPr>
            <a:spLocks noGrp="1"/>
          </p:cNvSpPr>
          <p:nvPr>
            <p:ph type="dt" sz="half" idx="10"/>
          </p:nvPr>
        </p:nvSpPr>
        <p:spPr/>
        <p:txBody>
          <a:bodyPr/>
          <a:lstStyle/>
          <a:p>
            <a:fld id="{BCC9F390-C4F1-46B7-BD2E-8F3C786076F3}" type="datetimeFigureOut">
              <a:rPr lang="tr-TR" smtClean="0"/>
              <a:t>20.10.2020</a:t>
            </a:fld>
            <a:endParaRPr lang="tr-TR"/>
          </a:p>
        </p:txBody>
      </p:sp>
      <p:sp>
        <p:nvSpPr>
          <p:cNvPr id="6" name="Alt Bilgi Yer Tutucusu 5">
            <a:extLst>
              <a:ext uri="{FF2B5EF4-FFF2-40B4-BE49-F238E27FC236}">
                <a16:creationId xmlns:a16="http://schemas.microsoft.com/office/drawing/2014/main" id="{F42E4E52-4CD9-4866-A2B5-D53EA25177C4}"/>
              </a:ext>
            </a:extLst>
          </p:cNvPr>
          <p:cNvSpPr>
            <a:spLocks noGrp="1"/>
          </p:cNvSpPr>
          <p:nvPr>
            <p:ph type="ftr" sz="quarter" idx="11"/>
          </p:nvPr>
        </p:nvSpPr>
        <p:spPr/>
        <p:txBody>
          <a:bodyPr/>
          <a:lstStyle/>
          <a:p>
            <a:r>
              <a:rPr lang="tr-TR"/>
              <a:t>TİCARİ ÖZEL</a:t>
            </a:r>
            <a:endParaRPr lang="tr-TR" sz="1200" dirty="0"/>
          </a:p>
        </p:txBody>
      </p:sp>
      <p:sp>
        <p:nvSpPr>
          <p:cNvPr id="7" name="Slayt Numarası Yer Tutucusu 6">
            <a:extLst>
              <a:ext uri="{FF2B5EF4-FFF2-40B4-BE49-F238E27FC236}">
                <a16:creationId xmlns:a16="http://schemas.microsoft.com/office/drawing/2014/main" id="{78352565-6948-4F5D-8DEF-394A264A8EB3}"/>
              </a:ext>
            </a:extLst>
          </p:cNvPr>
          <p:cNvSpPr>
            <a:spLocks noGrp="1"/>
          </p:cNvSpPr>
          <p:nvPr>
            <p:ph type="sldNum" sz="quarter" idx="12"/>
          </p:nvPr>
        </p:nvSpPr>
        <p:spPr/>
        <p:txBody>
          <a:bodyPr/>
          <a:lstStyle/>
          <a:p>
            <a:fld id="{BBE16684-4F6F-4EF2-9FDA-0B0BAD33EEAB}" type="slidenum">
              <a:rPr lang="tr-TR" smtClean="0"/>
              <a:t>‹#›</a:t>
            </a:fld>
            <a:endParaRPr lang="tr-TR"/>
          </a:p>
        </p:txBody>
      </p:sp>
    </p:spTree>
    <p:extLst>
      <p:ext uri="{BB962C8B-B14F-4D97-AF65-F5344CB8AC3E}">
        <p14:creationId xmlns:p14="http://schemas.microsoft.com/office/powerpoint/2010/main" val="329411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38EBC5E3-9776-4904-BF55-11FA3400E2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9F390-C4F1-46B7-BD2E-8F3C786076F3}" type="datetimeFigureOut">
              <a:rPr lang="tr-TR" smtClean="0"/>
              <a:t>20.10.2020</a:t>
            </a:fld>
            <a:endParaRPr lang="tr-TR"/>
          </a:p>
        </p:txBody>
      </p:sp>
      <p:sp>
        <p:nvSpPr>
          <p:cNvPr id="5" name="Alt Bilgi Yer Tutucusu 4">
            <a:extLst>
              <a:ext uri="{FF2B5EF4-FFF2-40B4-BE49-F238E27FC236}">
                <a16:creationId xmlns:a16="http://schemas.microsoft.com/office/drawing/2014/main" id="{286D9A6A-BCB7-4D86-972B-9012635C2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TİCARİ ÖZEL</a:t>
            </a:r>
            <a:endParaRPr lang="tr-TR" sz="1200" dirty="0"/>
          </a:p>
        </p:txBody>
      </p:sp>
      <p:sp>
        <p:nvSpPr>
          <p:cNvPr id="6" name="Slayt Numarası Yer Tutucusu 5">
            <a:extLst>
              <a:ext uri="{FF2B5EF4-FFF2-40B4-BE49-F238E27FC236}">
                <a16:creationId xmlns:a16="http://schemas.microsoft.com/office/drawing/2014/main" id="{182CE182-B1A0-46FC-BA2B-8C351F5FF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16684-4F6F-4EF2-9FDA-0B0BAD33EEAB}" type="slidenum">
              <a:rPr lang="tr-TR" smtClean="0"/>
              <a:t>‹#›</a:t>
            </a:fld>
            <a:endParaRPr lang="tr-TR"/>
          </a:p>
        </p:txBody>
      </p:sp>
      <p:sp>
        <p:nvSpPr>
          <p:cNvPr id="8" name="Dikdörtgen 7">
            <a:extLst>
              <a:ext uri="{FF2B5EF4-FFF2-40B4-BE49-F238E27FC236}">
                <a16:creationId xmlns:a16="http://schemas.microsoft.com/office/drawing/2014/main" id="{9197525A-2A39-4CA4-AE23-DB167958082E}"/>
              </a:ext>
            </a:extLst>
          </p:cNvPr>
          <p:cNvSpPr/>
          <p:nvPr userDrawn="1"/>
        </p:nvSpPr>
        <p:spPr>
          <a:xfrm>
            <a:off x="0" y="313337"/>
            <a:ext cx="12192000" cy="714179"/>
          </a:xfrm>
          <a:prstGeom prst="rect">
            <a:avLst/>
          </a:prstGeom>
          <a:solidFill>
            <a:srgbClr val="428BCE"/>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gitar içeren bir resim&#10;&#10;Açıklama otomatik olarak oluşturuldu">
            <a:extLst>
              <a:ext uri="{FF2B5EF4-FFF2-40B4-BE49-F238E27FC236}">
                <a16:creationId xmlns:a16="http://schemas.microsoft.com/office/drawing/2014/main" id="{F3FEADCE-EF45-491A-9AC6-48A948B3FE0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54691" y="370596"/>
            <a:ext cx="767098" cy="599660"/>
          </a:xfrm>
          <a:prstGeom prst="rect">
            <a:avLst/>
          </a:prstGeom>
        </p:spPr>
      </p:pic>
    </p:spTree>
    <p:extLst>
      <p:ext uri="{BB962C8B-B14F-4D97-AF65-F5344CB8AC3E}">
        <p14:creationId xmlns:p14="http://schemas.microsoft.com/office/powerpoint/2010/main" val="2504053884"/>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46292428-E8A0-428E-8F0E-91546FF172AC}"/>
              </a:ext>
            </a:extLst>
          </p:cNvPr>
          <p:cNvSpPr txBox="1"/>
          <p:nvPr/>
        </p:nvSpPr>
        <p:spPr>
          <a:xfrm>
            <a:off x="2930368" y="4667430"/>
            <a:ext cx="6331264" cy="1323439"/>
          </a:xfrm>
          <a:prstGeom prst="rect">
            <a:avLst/>
          </a:prstGeom>
          <a:noFill/>
        </p:spPr>
        <p:txBody>
          <a:bodyPr wrap="square" rtlCol="0">
            <a:spAutoFit/>
          </a:bodyPr>
          <a:lstStyle/>
          <a:p>
            <a:pPr algn="ctr"/>
            <a:r>
              <a:rPr lang="tr-TR" sz="4000" b="1" dirty="0">
                <a:solidFill>
                  <a:srgbClr val="C00000"/>
                </a:solidFill>
                <a:latin typeface="Cambria" panose="02040503050406030204" pitchFamily="18" charset="0"/>
                <a:ea typeface="Cambria" panose="02040503050406030204" pitchFamily="18" charset="0"/>
              </a:rPr>
              <a:t>BAKİ ASLAN TEKNOLOJİ SAN. TİC. LTD. ŞTİ</a:t>
            </a:r>
          </a:p>
        </p:txBody>
      </p:sp>
      <p:pic>
        <p:nvPicPr>
          <p:cNvPr id="9" name="Resim 8" descr="gitar içeren bir resim&#10;&#10;Açıklama otomatik olarak oluşturuldu">
            <a:extLst>
              <a:ext uri="{FF2B5EF4-FFF2-40B4-BE49-F238E27FC236}">
                <a16:creationId xmlns:a16="http://schemas.microsoft.com/office/drawing/2014/main" id="{115A0E45-7AD9-4E56-BBF6-B29A2DA6C7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863" y="1614650"/>
            <a:ext cx="3204274" cy="2504864"/>
          </a:xfrm>
          <a:prstGeom prst="rect">
            <a:avLst/>
          </a:prstGeom>
        </p:spPr>
      </p:pic>
      <p:sp>
        <p:nvSpPr>
          <p:cNvPr id="10" name="Dikdörtgen 9">
            <a:extLst>
              <a:ext uri="{FF2B5EF4-FFF2-40B4-BE49-F238E27FC236}">
                <a16:creationId xmlns:a16="http://schemas.microsoft.com/office/drawing/2014/main" id="{E15187B4-845E-4297-9E4F-AA932E13AA10}"/>
              </a:ext>
            </a:extLst>
          </p:cNvPr>
          <p:cNvSpPr/>
          <p:nvPr/>
        </p:nvSpPr>
        <p:spPr>
          <a:xfrm>
            <a:off x="197963" y="358220"/>
            <a:ext cx="914400" cy="641022"/>
          </a:xfrm>
          <a:prstGeom prst="rect">
            <a:avLst/>
          </a:prstGeom>
          <a:solidFill>
            <a:srgbClr val="428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48694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FE32AF5-C2FB-475B-86B3-2C46FD81F1FB}"/>
              </a:ext>
            </a:extLst>
          </p:cNvPr>
          <p:cNvSpPr txBox="1"/>
          <p:nvPr/>
        </p:nvSpPr>
        <p:spPr>
          <a:xfrm>
            <a:off x="1651698" y="1512878"/>
            <a:ext cx="9473501" cy="4429482"/>
          </a:xfrm>
          <a:prstGeom prst="rect">
            <a:avLst/>
          </a:prstGeom>
          <a:noFill/>
        </p:spPr>
        <p:txBody>
          <a:bodyPr wrap="square" rtlCol="0">
            <a:spAutoFit/>
          </a:bodyPr>
          <a:lstStyle/>
          <a:p>
            <a:pPr fontAlgn="base">
              <a:lnSpc>
                <a:spcPct val="120000"/>
              </a:lnSpc>
              <a:spcAft>
                <a:spcPts val="800"/>
              </a:spcAft>
            </a:pPr>
            <a:r>
              <a:rPr lang="tr-TR" sz="22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Dikey Kalkış ve İniş Yapabilen Kanatlı (VTOL) </a:t>
            </a:r>
            <a:r>
              <a:rPr lang="tr-TR" sz="22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İHA’ların</a:t>
            </a:r>
            <a:r>
              <a:rPr lang="tr-TR" sz="22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Avantajları;  </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p>
          <a:p>
            <a:pPr lvl="0" indent="263525" algn="just" fontAlgn="base">
              <a:lnSpc>
                <a:spcPct val="120000"/>
              </a:lnSpc>
              <a:spcBef>
                <a:spcPts val="600"/>
              </a:spcBef>
              <a:buSzPts val="1000"/>
              <a:buFont typeface="Symbol" panose="05050102010706020507" pitchFamily="18" charset="2"/>
              <a:buChar char=""/>
              <a:tabLst>
                <a:tab pos="457200" algn="l"/>
              </a:tabLs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Ortalama uçuş süresi 2-3 saattir ancak arttırılabilir.</a:t>
            </a:r>
          </a:p>
          <a:p>
            <a:pPr lvl="0" indent="263525" algn="just" fontAlgn="base">
              <a:lnSpc>
                <a:spcPct val="120000"/>
              </a:lnSpc>
              <a:spcBef>
                <a:spcPts val="600"/>
              </a:spcBef>
              <a:buSzPts val="1000"/>
              <a:buFont typeface="Symbol" panose="05050102010706020507" pitchFamily="18" charset="2"/>
              <a:buChar char=""/>
              <a:tabLst>
                <a:tab pos="457200" algn="l"/>
              </a:tabLs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Yüksek irtifada uçabilir.</a:t>
            </a:r>
          </a:p>
          <a:p>
            <a:pPr lvl="0" indent="263525" algn="just" fontAlgn="base">
              <a:lnSpc>
                <a:spcPct val="120000"/>
              </a:lnSpc>
              <a:spcBef>
                <a:spcPts val="600"/>
              </a:spcBef>
              <a:buSzPts val="1000"/>
              <a:buFont typeface="Symbol" panose="05050102010706020507" pitchFamily="18" charset="2"/>
              <a:buChar char=""/>
              <a:tabLst>
                <a:tab pos="457200" algn="l"/>
              </a:tabLs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Havada diğer modellere göre daha affedicidir. (Hatalar </a:t>
            </a:r>
            <a:r>
              <a:rPr lang="tr-TR"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tolere</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edilebilir)</a:t>
            </a:r>
          </a:p>
          <a:p>
            <a:pPr lvl="0" indent="263525" algn="just" fontAlgn="base">
              <a:lnSpc>
                <a:spcPct val="120000"/>
              </a:lnSpc>
              <a:spcBef>
                <a:spcPts val="600"/>
              </a:spcBef>
              <a:buSzPts val="1000"/>
              <a:buFont typeface="Symbol" panose="05050102010706020507" pitchFamily="18" charset="2"/>
              <a:buChar char=""/>
              <a:tabLst>
                <a:tab pos="457200" algn="l"/>
              </a:tabLs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Daha fazla ağırlık taşıyabilirler. </a:t>
            </a:r>
          </a:p>
          <a:p>
            <a:pPr lvl="0" indent="263525" algn="just" fontAlgn="base">
              <a:lnSpc>
                <a:spcPct val="120000"/>
              </a:lnSpc>
              <a:spcBef>
                <a:spcPts val="600"/>
              </a:spcBef>
              <a:buSzPts val="1000"/>
              <a:buFont typeface="Symbol" panose="05050102010706020507" pitchFamily="18" charset="2"/>
              <a:buChar char=""/>
              <a:tabLst>
                <a:tab pos="457200" algn="l"/>
              </a:tabLs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Kolay kontrol edilebilir ve manevra kabiliyeti yüksektir.</a:t>
            </a:r>
          </a:p>
          <a:p>
            <a:pPr lvl="0" indent="263525" algn="just" fontAlgn="base">
              <a:lnSpc>
                <a:spcPct val="120000"/>
              </a:lnSpc>
              <a:spcBef>
                <a:spcPts val="600"/>
              </a:spcBef>
              <a:buSzPts val="1000"/>
              <a:buFont typeface="Symbol" panose="05050102010706020507" pitchFamily="18" charset="2"/>
              <a:buChar char=""/>
              <a:tabLst>
                <a:tab pos="457200" algn="l"/>
              </a:tabLs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Havada asılı durabilir.</a:t>
            </a:r>
          </a:p>
          <a:p>
            <a:pPr lvl="0" indent="263525" algn="just" fontAlgn="base">
              <a:lnSpc>
                <a:spcPct val="120000"/>
              </a:lnSpc>
              <a:spcBef>
                <a:spcPts val="600"/>
              </a:spcBef>
              <a:buSzPts val="1000"/>
              <a:buFont typeface="Symbol" panose="05050102010706020507" pitchFamily="18" charset="2"/>
              <a:buChar char=""/>
              <a:tabLst>
                <a:tab pos="457200" algn="l"/>
              </a:tabLs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Kolayca kalkış ve iniş yapabilir.</a:t>
            </a:r>
          </a:p>
          <a:p>
            <a:pPr lvl="0" indent="263525" algn="just" fontAlgn="base">
              <a:lnSpc>
                <a:spcPct val="120000"/>
              </a:lnSpc>
              <a:spcBef>
                <a:spcPts val="600"/>
              </a:spcBef>
              <a:buSzPts val="1000"/>
              <a:buFont typeface="Symbol" panose="05050102010706020507" pitchFamily="18" charset="2"/>
              <a:buChar char=""/>
              <a:tabLst>
                <a:tab pos="457200" algn="l"/>
              </a:tabLs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Oldukça dengelidir.</a:t>
            </a:r>
          </a:p>
        </p:txBody>
      </p:sp>
      <p:sp>
        <p:nvSpPr>
          <p:cNvPr id="6" name="Metin kutusu 5">
            <a:extLst>
              <a:ext uri="{FF2B5EF4-FFF2-40B4-BE49-F238E27FC236}">
                <a16:creationId xmlns:a16="http://schemas.microsoft.com/office/drawing/2014/main" id="{11DEDAA4-F667-4D13-9200-57E1D9F8DBDF}"/>
              </a:ext>
            </a:extLst>
          </p:cNvPr>
          <p:cNvSpPr txBox="1"/>
          <p:nvPr/>
        </p:nvSpPr>
        <p:spPr>
          <a:xfrm>
            <a:off x="1859083" y="424206"/>
            <a:ext cx="8501623" cy="523220"/>
          </a:xfrm>
          <a:prstGeom prst="rect">
            <a:avLst/>
          </a:prstGeom>
          <a:noFill/>
        </p:spPr>
        <p:txBody>
          <a:bodyPr wrap="none" rtlCol="0">
            <a:spAutoFit/>
          </a:bodyPr>
          <a:lstStyle/>
          <a:p>
            <a:r>
              <a:rPr lang="tr-TR" sz="2800" b="1" spc="5"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Dikey İniş - Kalkış Yapabilen Hareketli Kanatlı İHA</a:t>
            </a:r>
            <a:endParaRPr lang="tr-TR" sz="2800" dirty="0">
              <a:solidFill>
                <a:srgbClr val="FFFF00"/>
              </a:solidFill>
            </a:endParaRPr>
          </a:p>
        </p:txBody>
      </p:sp>
    </p:spTree>
    <p:extLst>
      <p:ext uri="{BB962C8B-B14F-4D97-AF65-F5344CB8AC3E}">
        <p14:creationId xmlns:p14="http://schemas.microsoft.com/office/powerpoint/2010/main" val="359783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FE32AF5-C2FB-475B-86B3-2C46FD81F1FB}"/>
              </a:ext>
            </a:extLst>
          </p:cNvPr>
          <p:cNvSpPr txBox="1"/>
          <p:nvPr/>
        </p:nvSpPr>
        <p:spPr>
          <a:xfrm>
            <a:off x="1055802" y="1805113"/>
            <a:ext cx="10096107" cy="4082656"/>
          </a:xfrm>
          <a:prstGeom prst="rect">
            <a:avLst/>
          </a:prstGeom>
          <a:noFill/>
        </p:spPr>
        <p:txBody>
          <a:bodyPr wrap="square" rtlCol="0">
            <a:spAutoFit/>
          </a:bodyPr>
          <a:lstStyle/>
          <a:p>
            <a:pPr algn="just" fontAlgn="base">
              <a:lnSpc>
                <a:spcPct val="120000"/>
              </a:lnSpc>
              <a:spcBef>
                <a:spcPts val="600"/>
              </a:spcBef>
              <a:spcAft>
                <a:spcPts val="600"/>
              </a:spcAft>
            </a:pPr>
            <a:r>
              <a:rPr lang="tr-TR" sz="22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Dikey Kalkış ve İniş Yapabilen  Kanatlı (VTOL)  </a:t>
            </a:r>
            <a:r>
              <a:rPr lang="tr-TR" sz="22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İHA’ların</a:t>
            </a:r>
            <a:r>
              <a:rPr lang="tr-TR" sz="22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Dezavantajları;  </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p>
          <a:p>
            <a:pPr lvl="0" indent="263525" algn="just" fontAlgn="base">
              <a:lnSpc>
                <a:spcPct val="120000"/>
              </a:lnSpc>
              <a:spcBef>
                <a:spcPts val="600"/>
              </a:spcBef>
              <a:spcAft>
                <a:spcPts val="600"/>
              </a:spcAft>
              <a:buSzPts val="1000"/>
              <a:buFont typeface="Symbol" panose="05050102010706020507" pitchFamily="18" charset="2"/>
              <a:buChar char=""/>
              <a:tabLst>
                <a:tab pos="457200" algn="l"/>
              </a:tabLs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Nispeten daha pahalıdır.</a:t>
            </a:r>
          </a:p>
          <a:p>
            <a:pPr lvl="0" indent="263525" algn="just" fontAlgn="base">
              <a:lnSpc>
                <a:spcPct val="120000"/>
              </a:lnSpc>
              <a:spcBef>
                <a:spcPts val="600"/>
              </a:spcBef>
              <a:spcAft>
                <a:spcPts val="600"/>
              </a:spcAft>
              <a:buSzPts val="1000"/>
              <a:buFont typeface="Symbol" panose="05050102010706020507" pitchFamily="18" charset="2"/>
              <a:buChar char=""/>
              <a:tabLst>
                <a:tab pos="457200" algn="l"/>
              </a:tabLs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Uçurmak için genellikle eğitim gerektirir.</a:t>
            </a:r>
          </a:p>
          <a:p>
            <a:pPr lvl="0" algn="just" fontAlgn="base">
              <a:lnSpc>
                <a:spcPct val="120000"/>
              </a:lnSpc>
              <a:spcBef>
                <a:spcPts val="600"/>
              </a:spcBef>
              <a:spcAft>
                <a:spcPts val="600"/>
              </a:spcAft>
              <a:buSzPts val="1000"/>
              <a:tabLst>
                <a:tab pos="457200" algn="l"/>
              </a:tabLst>
            </a:pPr>
            <a:endPar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algn="just" fontAlgn="base">
              <a:lnSpc>
                <a:spcPct val="120000"/>
              </a:lnSpc>
              <a:spcBef>
                <a:spcPts val="600"/>
              </a:spcBef>
              <a:spcAft>
                <a:spcPts val="600"/>
              </a:spcAft>
            </a:pPr>
            <a:r>
              <a:rPr lang="tr-TR" sz="22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Kullanım Alanları;</a:t>
            </a:r>
          </a:p>
          <a:p>
            <a:pPr indent="263525" algn="just" fontAlgn="base">
              <a:lnSpc>
                <a:spcPct val="120000"/>
              </a:lnSpc>
              <a:spcBef>
                <a:spcPts val="600"/>
              </a:spcBef>
              <a:spcAft>
                <a:spcPts val="600"/>
              </a:spcAf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Genellikle hava fotoğrafçılığı ve video, haritalama, denetim, tarım, inşaat, enerji ve haberleşme hatları ile petrol boru hatlarının gözetimi ve eğlence gibi amaçlar için kullanılırlar.</a:t>
            </a:r>
            <a:endParaRPr lang="tr-TR" dirty="0"/>
          </a:p>
        </p:txBody>
      </p:sp>
      <p:sp>
        <p:nvSpPr>
          <p:cNvPr id="3" name="Metin kutusu 2">
            <a:extLst>
              <a:ext uri="{FF2B5EF4-FFF2-40B4-BE49-F238E27FC236}">
                <a16:creationId xmlns:a16="http://schemas.microsoft.com/office/drawing/2014/main" id="{86DED2AE-48AA-44D7-9B2F-AFB0D5F57499}"/>
              </a:ext>
            </a:extLst>
          </p:cNvPr>
          <p:cNvSpPr txBox="1"/>
          <p:nvPr/>
        </p:nvSpPr>
        <p:spPr>
          <a:xfrm>
            <a:off x="1859083" y="424206"/>
            <a:ext cx="8501623" cy="523220"/>
          </a:xfrm>
          <a:prstGeom prst="rect">
            <a:avLst/>
          </a:prstGeom>
          <a:noFill/>
        </p:spPr>
        <p:txBody>
          <a:bodyPr wrap="none" rtlCol="0">
            <a:spAutoFit/>
          </a:bodyPr>
          <a:lstStyle/>
          <a:p>
            <a:r>
              <a:rPr lang="tr-TR" sz="2800" b="1" spc="5"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Dikey İniş - Kalkış Yapabilen Hareketli Kanatlı İHA</a:t>
            </a:r>
            <a:endParaRPr lang="tr-TR" sz="2800" dirty="0">
              <a:solidFill>
                <a:srgbClr val="FFFF00"/>
              </a:solidFill>
            </a:endParaRPr>
          </a:p>
        </p:txBody>
      </p:sp>
    </p:spTree>
    <p:extLst>
      <p:ext uri="{BB962C8B-B14F-4D97-AF65-F5344CB8AC3E}">
        <p14:creationId xmlns:p14="http://schemas.microsoft.com/office/powerpoint/2010/main" val="203297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DE12D92-5027-4B9F-9C51-E22B28685045}"/>
              </a:ext>
            </a:extLst>
          </p:cNvPr>
          <p:cNvPicPr>
            <a:picLocks noChangeAspect="1"/>
          </p:cNvPicPr>
          <p:nvPr/>
        </p:nvPicPr>
        <p:blipFill>
          <a:blip r:embed="rId2"/>
          <a:stretch>
            <a:fillRect/>
          </a:stretch>
        </p:blipFill>
        <p:spPr>
          <a:xfrm>
            <a:off x="2181298" y="1569667"/>
            <a:ext cx="7829403" cy="4454060"/>
          </a:xfrm>
          <a:prstGeom prst="rect">
            <a:avLst/>
          </a:prstGeom>
          <a:ln w="12700">
            <a:solidFill>
              <a:schemeClr val="tx1"/>
            </a:solidFill>
          </a:ln>
        </p:spPr>
      </p:pic>
      <p:sp>
        <p:nvSpPr>
          <p:cNvPr id="6" name="Metin kutusu 5">
            <a:extLst>
              <a:ext uri="{FF2B5EF4-FFF2-40B4-BE49-F238E27FC236}">
                <a16:creationId xmlns:a16="http://schemas.microsoft.com/office/drawing/2014/main" id="{273B9876-92EE-4B34-B000-915D229DB658}"/>
              </a:ext>
            </a:extLst>
          </p:cNvPr>
          <p:cNvSpPr txBox="1"/>
          <p:nvPr/>
        </p:nvSpPr>
        <p:spPr>
          <a:xfrm>
            <a:off x="2322136" y="428291"/>
            <a:ext cx="7547728" cy="523220"/>
          </a:xfrm>
          <a:prstGeom prst="rect">
            <a:avLst/>
          </a:prstGeom>
          <a:noFill/>
        </p:spPr>
        <p:txBody>
          <a:bodyPr wrap="square">
            <a:spAutoFit/>
          </a:bodyPr>
          <a:lstStyle/>
          <a:p>
            <a:pPr algn="ctr"/>
            <a:r>
              <a:rPr lang="tr-TR" sz="2800" b="1" dirty="0">
                <a:solidFill>
                  <a:srgbClr val="FFFF00"/>
                </a:solidFill>
                <a:effectLst/>
                <a:latin typeface="Cambria" panose="02040503050406030204" pitchFamily="18" charset="0"/>
                <a:ea typeface="Cambria" panose="02040503050406030204" pitchFamily="18" charset="0"/>
              </a:rPr>
              <a:t>LH-VF 20E VTOL </a:t>
            </a:r>
            <a:r>
              <a:rPr lang="tr-TR" sz="2800" b="1" dirty="0">
                <a:solidFill>
                  <a:srgbClr val="FFFF00"/>
                </a:solidFill>
                <a:latin typeface="Cambria" panose="02040503050406030204" pitchFamily="18" charset="0"/>
                <a:ea typeface="Cambria" panose="02040503050406030204" pitchFamily="18" charset="0"/>
              </a:rPr>
              <a:t>Kanatlı </a:t>
            </a:r>
            <a:r>
              <a:rPr lang="tr-TR" sz="2800" b="1" dirty="0">
                <a:solidFill>
                  <a:srgbClr val="FFFF00"/>
                </a:solidFill>
                <a:effectLst/>
                <a:latin typeface="Cambria" panose="02040503050406030204" pitchFamily="18" charset="0"/>
                <a:ea typeface="Cambria" panose="02040503050406030204" pitchFamily="18" charset="0"/>
              </a:rPr>
              <a:t>İnsansız Hava Aracı </a:t>
            </a:r>
            <a:endParaRPr lang="tr-TR" sz="28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7704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D60F912-E752-478C-BE21-69B7EBD16864}"/>
              </a:ext>
            </a:extLst>
          </p:cNvPr>
          <p:cNvSpPr txBox="1"/>
          <p:nvPr/>
        </p:nvSpPr>
        <p:spPr>
          <a:xfrm>
            <a:off x="1029092" y="1613193"/>
            <a:ext cx="10133815" cy="4412811"/>
          </a:xfrm>
          <a:prstGeom prst="rect">
            <a:avLst/>
          </a:prstGeom>
          <a:noFill/>
        </p:spPr>
        <p:txBody>
          <a:bodyPr wrap="square">
            <a:spAutoFit/>
          </a:bodyPr>
          <a:lstStyle/>
          <a:p>
            <a:pPr lvl="0" algn="just">
              <a:lnSpc>
                <a:spcPct val="107000"/>
              </a:lnSpc>
              <a:spcAft>
                <a:spcPts val="800"/>
              </a:spcAft>
            </a:pPr>
            <a:r>
              <a:rPr lang="tr-TR" sz="22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Performans Özellikleri; </a:t>
            </a:r>
          </a:p>
          <a:p>
            <a:pPr indent="263525" algn="just">
              <a:lnSpc>
                <a:spcPct val="115000"/>
              </a:lnSpc>
              <a:spcAft>
                <a:spcPts val="1000"/>
              </a:spcAft>
              <a:buFont typeface="Arial" panose="020B0604020202020204" pitchFamily="34" charset="0"/>
              <a:buChar char="•"/>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LH-VF20E ağır taşıma kapasitesine ve uzun uçuş süresine sahip bir elektrikli dikey kalkış ve yükleme sabit kanatlı </a:t>
            </a:r>
            <a:r>
              <a:rPr lang="tr-TR"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Drone’dur</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p>
          <a:p>
            <a:pPr indent="263525" algn="just">
              <a:lnSpc>
                <a:spcPct val="115000"/>
              </a:lnSpc>
              <a:spcAft>
                <a:spcPts val="1000"/>
              </a:spcAft>
              <a:buFont typeface="Arial" panose="020B0604020202020204" pitchFamily="34" charset="0"/>
              <a:buChar char="•"/>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HD kamera, fotoelektrik kapsüller ve video aktarım bağlantıları gibi çeşitli yükleme ekipmanlarıyla donatılabilir.</a:t>
            </a:r>
          </a:p>
          <a:p>
            <a:pPr indent="263525" algn="just">
              <a:lnSpc>
                <a:spcPct val="115000"/>
              </a:lnSpc>
              <a:spcAft>
                <a:spcPts val="1000"/>
              </a:spcAft>
              <a:buFont typeface="Arial" panose="020B0604020202020204" pitchFamily="34" charset="0"/>
              <a:buChar char="•"/>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Batarya gücünün/yakıt seviyesinin devamlı izlenebilir ve batarya bittiğinde Ana Konuma Döner </a:t>
            </a:r>
            <a:r>
              <a:rPr lang="tr-TR" sz="2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(Home Return).</a:t>
            </a:r>
          </a:p>
          <a:p>
            <a:pPr indent="263525" algn="just">
              <a:lnSpc>
                <a:spcPct val="115000"/>
              </a:lnSpc>
              <a:spcAft>
                <a:spcPts val="1000"/>
              </a:spcAft>
              <a:buFont typeface="Arial" panose="020B0604020202020204" pitchFamily="34" charset="0"/>
              <a:buChar char="•"/>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Komuta ve kontrol veri bağının kesilmesi durumda acil durum iniş veya uçuş sonlandırma kabiliyeti  vardır. Kaybolduğunda veya bağlantı kesildiğinde Ana Konuma döner </a:t>
            </a:r>
            <a:r>
              <a:rPr lang="tr-TR" sz="2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(Home Return).</a:t>
            </a:r>
            <a:endPar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D85E0385-93AB-4DE9-AFC7-996075110611}"/>
              </a:ext>
            </a:extLst>
          </p:cNvPr>
          <p:cNvSpPr txBox="1"/>
          <p:nvPr/>
        </p:nvSpPr>
        <p:spPr>
          <a:xfrm>
            <a:off x="2322136" y="428291"/>
            <a:ext cx="7547728" cy="523220"/>
          </a:xfrm>
          <a:prstGeom prst="rect">
            <a:avLst/>
          </a:prstGeom>
          <a:noFill/>
        </p:spPr>
        <p:txBody>
          <a:bodyPr wrap="square">
            <a:spAutoFit/>
          </a:bodyPr>
          <a:lstStyle>
            <a:defPPr>
              <a:defRPr lang="tr-TR"/>
            </a:defPPr>
            <a:lvl1pPr algn="ctr">
              <a:defRPr sz="2800" b="1">
                <a:solidFill>
                  <a:srgbClr val="FFFF00"/>
                </a:solidFill>
                <a:effectLst/>
                <a:latin typeface="Cambria" panose="02040503050406030204" pitchFamily="18" charset="0"/>
                <a:ea typeface="Cambria" panose="02040503050406030204" pitchFamily="18" charset="0"/>
              </a:defRPr>
            </a:lvl1pPr>
          </a:lstStyle>
          <a:p>
            <a:r>
              <a:rPr lang="tr-TR" dirty="0"/>
              <a:t>LH-VF 20E VTOL </a:t>
            </a:r>
            <a:r>
              <a:rPr lang="tr-TR" sz="2800" b="1" dirty="0">
                <a:solidFill>
                  <a:srgbClr val="FFFF00"/>
                </a:solidFill>
                <a:latin typeface="Cambria" panose="02040503050406030204" pitchFamily="18" charset="0"/>
                <a:ea typeface="Cambria" panose="02040503050406030204" pitchFamily="18" charset="0"/>
              </a:rPr>
              <a:t>Kanatlı </a:t>
            </a:r>
            <a:r>
              <a:rPr lang="tr-TR" dirty="0"/>
              <a:t>İnsansız Hava Aracı </a:t>
            </a:r>
          </a:p>
        </p:txBody>
      </p:sp>
    </p:spTree>
    <p:extLst>
      <p:ext uri="{BB962C8B-B14F-4D97-AF65-F5344CB8AC3E}">
        <p14:creationId xmlns:p14="http://schemas.microsoft.com/office/powerpoint/2010/main" val="113811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5FFDBF7-F2F6-462E-BEBF-D22B70FDD366}"/>
              </a:ext>
            </a:extLst>
          </p:cNvPr>
          <p:cNvSpPr txBox="1"/>
          <p:nvPr/>
        </p:nvSpPr>
        <p:spPr>
          <a:xfrm>
            <a:off x="1074549" y="1347002"/>
            <a:ext cx="10042902" cy="5443350"/>
          </a:xfrm>
          <a:prstGeom prst="rect">
            <a:avLst/>
          </a:prstGeom>
          <a:noFill/>
        </p:spPr>
        <p:txBody>
          <a:bodyPr wrap="square">
            <a:spAutoFit/>
          </a:bodyPr>
          <a:lstStyle/>
          <a:p>
            <a:pPr lvl="0" algn="just">
              <a:lnSpc>
                <a:spcPct val="110000"/>
              </a:lnSpc>
              <a:spcBef>
                <a:spcPts val="300"/>
              </a:spcBef>
              <a:spcAft>
                <a:spcPts val="300"/>
              </a:spcAft>
            </a:pPr>
            <a:r>
              <a:rPr lang="tr-TR" sz="22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Avantajları - Özellikleri;</a:t>
            </a:r>
          </a:p>
          <a:p>
            <a:pPr indent="179388" algn="just">
              <a:lnSpc>
                <a:spcPct val="110000"/>
              </a:lnSpc>
              <a:spcBef>
                <a:spcPts val="300"/>
              </a:spcBef>
              <a:spcAft>
                <a:spcPts val="300"/>
              </a:spcAft>
              <a:buFont typeface="Arial" panose="020B0604020202020204" pitchFamily="34" charset="0"/>
              <a:buChar char="•"/>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Dört adet motoru ile dikey kalkış-iniş yapabilen, sabit kanatları ve bir adet itki motoru ile ileri hareket edebilen uzun gövdeli bir </a:t>
            </a:r>
            <a:r>
              <a:rPr lang="tr-TR"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İHA’dır</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p>
          <a:p>
            <a:pPr indent="179388" algn="just">
              <a:lnSpc>
                <a:spcPct val="110000"/>
              </a:lnSpc>
              <a:spcBef>
                <a:spcPts val="300"/>
              </a:spcBef>
              <a:spcAft>
                <a:spcPts val="300"/>
              </a:spcAft>
              <a:buFont typeface="Arial" panose="020B0604020202020204" pitchFamily="34" charset="0"/>
              <a:buChar char="•"/>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Kalkış ve iniş sırasında pist veya platforma ihtiyaç duymaz, bu da kalkış ve iniş koşullarını kolaylaştırır.</a:t>
            </a:r>
          </a:p>
          <a:p>
            <a:pPr indent="179388" algn="just">
              <a:lnSpc>
                <a:spcPct val="110000"/>
              </a:lnSpc>
              <a:spcBef>
                <a:spcPts val="300"/>
              </a:spcBef>
              <a:spcAft>
                <a:spcPts val="300"/>
              </a:spcAft>
              <a:buFont typeface="Arial" panose="020B0604020202020204" pitchFamily="34" charset="0"/>
              <a:buChar char="•"/>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Gövde, entegre </a:t>
            </a:r>
            <a:r>
              <a:rPr lang="tr-TR"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kompozit</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malzemeden imal edildiğinden yapısı, faydalı yükü artıracak şekilde güçlü ve hafiftir.</a:t>
            </a:r>
          </a:p>
          <a:p>
            <a:pPr indent="179388" algn="just">
              <a:lnSpc>
                <a:spcPct val="110000"/>
              </a:lnSpc>
              <a:spcBef>
                <a:spcPts val="300"/>
              </a:spcBef>
              <a:spcAft>
                <a:spcPts val="300"/>
              </a:spcAft>
              <a:buFont typeface="Arial" panose="020B0604020202020204" pitchFamily="34" charset="0"/>
              <a:buChar char="•"/>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Dikey güçlü kalkış için, kalkış ve inişi daha kararlı hale getiren bir lityum pil ile beslenen elektrik motoru kullanır.</a:t>
            </a:r>
          </a:p>
          <a:p>
            <a:pPr indent="179388" algn="just">
              <a:lnSpc>
                <a:spcPct val="110000"/>
              </a:lnSpc>
              <a:spcBef>
                <a:spcPts val="300"/>
              </a:spcBef>
              <a:spcAft>
                <a:spcPts val="300"/>
              </a:spcAft>
              <a:buFont typeface="Arial" panose="020B0604020202020204" pitchFamily="34" charset="0"/>
              <a:buChar char="•"/>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Su geçirmez özelliği ile deniz üzerinde rahatça kullanılır.</a:t>
            </a:r>
          </a:p>
          <a:p>
            <a:pPr indent="179388" algn="just">
              <a:lnSpc>
                <a:spcPct val="110000"/>
              </a:lnSpc>
              <a:spcBef>
                <a:spcPts val="300"/>
              </a:spcBef>
              <a:spcAft>
                <a:spcPts val="300"/>
              </a:spcAft>
              <a:buFont typeface="Arial" panose="020B0604020202020204" pitchFamily="34" charset="0"/>
              <a:buChar char="•"/>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Modüler tasarım olarak nakliyesi, bakımı, montajı ve </a:t>
            </a:r>
            <a:r>
              <a:rPr lang="tr-TR"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demontaj</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uzmanlık gerektirmeden yapılabilir.</a:t>
            </a:r>
          </a:p>
          <a:p>
            <a:pPr indent="179388" algn="just">
              <a:lnSpc>
                <a:spcPct val="110000"/>
              </a:lnSpc>
              <a:spcBef>
                <a:spcPts val="300"/>
              </a:spcBef>
              <a:spcAft>
                <a:spcPts val="300"/>
              </a:spcAft>
              <a:buFont typeface="Arial" panose="020B0604020202020204" pitchFamily="34" charset="0"/>
              <a:buChar char="•"/>
            </a:pPr>
            <a:endPar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EDDC62CB-2BE0-43B8-A23A-67B3C73469DB}"/>
              </a:ext>
            </a:extLst>
          </p:cNvPr>
          <p:cNvSpPr txBox="1"/>
          <p:nvPr/>
        </p:nvSpPr>
        <p:spPr>
          <a:xfrm>
            <a:off x="2322136" y="428291"/>
            <a:ext cx="7547728" cy="523220"/>
          </a:xfrm>
          <a:prstGeom prst="rect">
            <a:avLst/>
          </a:prstGeom>
          <a:noFill/>
        </p:spPr>
        <p:txBody>
          <a:bodyPr wrap="square">
            <a:spAutoFit/>
          </a:bodyPr>
          <a:lstStyle>
            <a:defPPr>
              <a:defRPr lang="tr-TR"/>
            </a:defPPr>
            <a:lvl1pPr algn="ctr">
              <a:defRPr sz="2800" b="1">
                <a:solidFill>
                  <a:srgbClr val="FFFF00"/>
                </a:solidFill>
                <a:effectLst/>
                <a:latin typeface="Cambria" panose="02040503050406030204" pitchFamily="18" charset="0"/>
                <a:ea typeface="Cambria" panose="02040503050406030204" pitchFamily="18" charset="0"/>
              </a:defRPr>
            </a:lvl1pPr>
          </a:lstStyle>
          <a:p>
            <a:r>
              <a:rPr lang="tr-TR" dirty="0"/>
              <a:t>LH-VF 20E VTOL </a:t>
            </a:r>
            <a:r>
              <a:rPr lang="tr-TR" sz="2800" b="1" dirty="0">
                <a:solidFill>
                  <a:srgbClr val="FFFF00"/>
                </a:solidFill>
                <a:latin typeface="Cambria" panose="02040503050406030204" pitchFamily="18" charset="0"/>
                <a:ea typeface="Cambria" panose="02040503050406030204" pitchFamily="18" charset="0"/>
              </a:rPr>
              <a:t>Kanatlı </a:t>
            </a:r>
            <a:r>
              <a:rPr lang="tr-TR" dirty="0"/>
              <a:t>İnsansız Hava Aracı </a:t>
            </a:r>
          </a:p>
        </p:txBody>
      </p:sp>
    </p:spTree>
    <p:extLst>
      <p:ext uri="{BB962C8B-B14F-4D97-AF65-F5344CB8AC3E}">
        <p14:creationId xmlns:p14="http://schemas.microsoft.com/office/powerpoint/2010/main" val="543711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037FD238-57EB-4479-8797-38A26F90FBDF}"/>
              </a:ext>
            </a:extLst>
          </p:cNvPr>
          <p:cNvGraphicFramePr>
            <a:graphicFrameLocks noGrp="1"/>
          </p:cNvGraphicFramePr>
          <p:nvPr>
            <p:extLst>
              <p:ext uri="{D42A27DB-BD31-4B8C-83A1-F6EECF244321}">
                <p14:modId xmlns:p14="http://schemas.microsoft.com/office/powerpoint/2010/main" val="3980096364"/>
              </p:ext>
            </p:extLst>
          </p:nvPr>
        </p:nvGraphicFramePr>
        <p:xfrm>
          <a:off x="3233393" y="1736421"/>
          <a:ext cx="5759777" cy="4802923"/>
        </p:xfrm>
        <a:graphic>
          <a:graphicData uri="http://schemas.openxmlformats.org/drawingml/2006/table">
            <a:tbl>
              <a:tblPr firstRow="1" firstCol="1" bandRow="1">
                <a:tableStyleId>{5C22544A-7EE6-4342-B048-85BDC9FD1C3A}</a:tableStyleId>
              </a:tblPr>
              <a:tblGrid>
                <a:gridCol w="2584057">
                  <a:extLst>
                    <a:ext uri="{9D8B030D-6E8A-4147-A177-3AD203B41FA5}">
                      <a16:colId xmlns:a16="http://schemas.microsoft.com/office/drawing/2014/main" val="1690529126"/>
                    </a:ext>
                  </a:extLst>
                </a:gridCol>
                <a:gridCol w="3175720">
                  <a:extLst>
                    <a:ext uri="{9D8B030D-6E8A-4147-A177-3AD203B41FA5}">
                      <a16:colId xmlns:a16="http://schemas.microsoft.com/office/drawing/2014/main" val="3076631914"/>
                    </a:ext>
                  </a:extLst>
                </a:gridCol>
              </a:tblGrid>
              <a:tr h="344216">
                <a:tc>
                  <a:txBody>
                    <a:bodyPr/>
                    <a:lstStyle/>
                    <a:p>
                      <a:pPr algn="ctr">
                        <a:lnSpc>
                          <a:spcPct val="107000"/>
                        </a:lnSpc>
                        <a:spcAft>
                          <a:spcPts val="800"/>
                        </a:spcAft>
                      </a:pPr>
                      <a:r>
                        <a:rPr lang="tr-TR" sz="1600" dirty="0">
                          <a:solidFill>
                            <a:schemeClr val="tx1"/>
                          </a:solidFill>
                          <a:effectLst/>
                          <a:latin typeface="Cambria" panose="02040503050406030204" pitchFamily="18" charset="0"/>
                          <a:ea typeface="Cambria" panose="02040503050406030204" pitchFamily="18" charset="0"/>
                        </a:rPr>
                        <a:t>Açıklama</a:t>
                      </a:r>
                      <a:endParaRPr lang="tr-TR"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800"/>
                        </a:spcAft>
                      </a:pPr>
                      <a:r>
                        <a:rPr lang="tr-TR" sz="1600" dirty="0">
                          <a:solidFill>
                            <a:schemeClr val="tx1"/>
                          </a:solidFill>
                          <a:effectLst/>
                          <a:latin typeface="Cambria" panose="02040503050406030204" pitchFamily="18" charset="0"/>
                          <a:ea typeface="Cambria" panose="02040503050406030204" pitchFamily="18" charset="0"/>
                        </a:rPr>
                        <a:t>Özellik</a:t>
                      </a:r>
                      <a:endParaRPr lang="tr-TR"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46301778"/>
                  </a:ext>
                </a:extLst>
              </a:tr>
              <a:tr h="251589">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Uzunluk</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1.2 m</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7374083"/>
                  </a:ext>
                </a:extLst>
              </a:tr>
              <a:tr h="259562">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Kanat Genişliği</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tr-TR" sz="1400">
                          <a:solidFill>
                            <a:schemeClr val="tx1"/>
                          </a:solidFill>
                          <a:effectLst/>
                          <a:latin typeface="Cambria" panose="02040503050406030204" pitchFamily="18" charset="0"/>
                          <a:ea typeface="Cambria" panose="02040503050406030204" pitchFamily="18" charset="0"/>
                        </a:rPr>
                        <a:t>3.2 m</a:t>
                      </a:r>
                      <a:endParaRPr lang="tr-TR" sz="1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5195469"/>
                  </a:ext>
                </a:extLst>
              </a:tr>
              <a:tr h="259562">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Azami Kalkış Ağırlığı</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tr-TR" sz="1400">
                          <a:solidFill>
                            <a:schemeClr val="tx1"/>
                          </a:solidFill>
                          <a:effectLst/>
                          <a:latin typeface="Cambria" panose="02040503050406030204" pitchFamily="18" charset="0"/>
                          <a:ea typeface="Cambria" panose="02040503050406030204" pitchFamily="18" charset="0"/>
                        </a:rPr>
                        <a:t>20.3 kg</a:t>
                      </a:r>
                      <a:endParaRPr lang="tr-TR" sz="1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955314"/>
                  </a:ext>
                </a:extLst>
              </a:tr>
              <a:tr h="259562">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Azami Yük</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tr-TR" sz="1400">
                          <a:solidFill>
                            <a:schemeClr val="tx1"/>
                          </a:solidFill>
                          <a:effectLst/>
                          <a:latin typeface="Cambria" panose="02040503050406030204" pitchFamily="18" charset="0"/>
                          <a:ea typeface="Cambria" panose="02040503050406030204" pitchFamily="18" charset="0"/>
                        </a:rPr>
                        <a:t>3 kg</a:t>
                      </a:r>
                      <a:endParaRPr lang="tr-TR" sz="1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3509269"/>
                  </a:ext>
                </a:extLst>
              </a:tr>
              <a:tr h="251589">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Uçuş Süresi</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tr-TR" sz="1400">
                          <a:solidFill>
                            <a:schemeClr val="tx1"/>
                          </a:solidFill>
                          <a:effectLst/>
                          <a:latin typeface="Cambria" panose="02040503050406030204" pitchFamily="18" charset="0"/>
                          <a:ea typeface="Cambria" panose="02040503050406030204" pitchFamily="18" charset="0"/>
                        </a:rPr>
                        <a:t>150 dk (3 kg lik yük ile)</a:t>
                      </a:r>
                      <a:endParaRPr lang="tr-TR" sz="1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3541383"/>
                  </a:ext>
                </a:extLst>
              </a:tr>
              <a:tr h="259562">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Maximum Hız</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90 km/h</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150911"/>
                  </a:ext>
                </a:extLst>
              </a:tr>
              <a:tr h="617125">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Maximum Kontrol süresi</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20000"/>
                        </a:lnSpc>
                        <a:spcAft>
                          <a:spcPts val="0"/>
                        </a:spcAft>
                      </a:pPr>
                      <a:r>
                        <a:rPr lang="tr-TR" sz="1400" dirty="0">
                          <a:solidFill>
                            <a:schemeClr val="tx1"/>
                          </a:solidFill>
                          <a:effectLst/>
                          <a:latin typeface="Cambria" panose="02040503050406030204" pitchFamily="18" charset="0"/>
                          <a:ea typeface="Cambria" panose="02040503050406030204" pitchFamily="18" charset="0"/>
                        </a:rPr>
                        <a:t>Uzaktan kumanda (manuel)   : 1km</a:t>
                      </a:r>
                    </a:p>
                    <a:p>
                      <a:pPr>
                        <a:lnSpc>
                          <a:spcPct val="120000"/>
                        </a:lnSpc>
                        <a:spcAft>
                          <a:spcPts val="0"/>
                        </a:spcAft>
                      </a:pPr>
                      <a:r>
                        <a:rPr lang="tr-TR" sz="1400" dirty="0">
                          <a:solidFill>
                            <a:schemeClr val="tx1"/>
                          </a:solidFill>
                          <a:effectLst/>
                          <a:latin typeface="Cambria" panose="02040503050406030204" pitchFamily="18" charset="0"/>
                          <a:ea typeface="Cambria" panose="02040503050406030204" pitchFamily="18" charset="0"/>
                        </a:rPr>
                        <a:t>Yer istasyonu (veri bağlantısı): 30km</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2986121"/>
                  </a:ext>
                </a:extLst>
              </a:tr>
              <a:tr h="251589">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Mesafe Yarıçapı</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tr-TR" sz="1400">
                          <a:solidFill>
                            <a:schemeClr val="tx1"/>
                          </a:solidFill>
                          <a:effectLst/>
                          <a:latin typeface="Cambria" panose="02040503050406030204" pitchFamily="18" charset="0"/>
                          <a:ea typeface="Cambria" panose="02040503050406030204" pitchFamily="18" charset="0"/>
                        </a:rPr>
                        <a:t>90km</a:t>
                      </a:r>
                      <a:endParaRPr lang="tr-TR" sz="1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6317525"/>
                  </a:ext>
                </a:extLst>
              </a:tr>
              <a:tr h="259562">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Seyir Hızı</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78-90km/h</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517584"/>
                  </a:ext>
                </a:extLst>
              </a:tr>
              <a:tr h="259562">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Yükseklik</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tr-TR" sz="1400">
                          <a:solidFill>
                            <a:schemeClr val="tx1"/>
                          </a:solidFill>
                          <a:effectLst/>
                          <a:latin typeface="Cambria" panose="02040503050406030204" pitchFamily="18" charset="0"/>
                          <a:ea typeface="Cambria" panose="02040503050406030204" pitchFamily="18" charset="0"/>
                        </a:rPr>
                        <a:t>4800 m</a:t>
                      </a:r>
                      <a:endParaRPr lang="tr-TR" sz="1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9423979"/>
                  </a:ext>
                </a:extLst>
              </a:tr>
              <a:tr h="259562">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Maximum Rüzgâr Direnci</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12 m/s (6 derece)</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1850113"/>
                  </a:ext>
                </a:extLst>
              </a:tr>
              <a:tr h="253570">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Sıcaklık</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400">
                          <a:solidFill>
                            <a:schemeClr val="tx1"/>
                          </a:solidFill>
                          <a:effectLst/>
                          <a:latin typeface="Cambria" panose="02040503050406030204" pitchFamily="18" charset="0"/>
                          <a:ea typeface="Cambria" panose="02040503050406030204" pitchFamily="18" charset="0"/>
                        </a:rPr>
                        <a:t>-10℃+45℃; </a:t>
                      </a:r>
                      <a:endParaRPr lang="tr-TR" sz="1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104822"/>
                  </a:ext>
                </a:extLst>
              </a:tr>
              <a:tr h="505160">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Batarya</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400" dirty="0">
                          <a:solidFill>
                            <a:schemeClr val="tx1"/>
                          </a:solidFill>
                          <a:effectLst/>
                          <a:latin typeface="Cambria" panose="02040503050406030204" pitchFamily="18" charset="0"/>
                          <a:ea typeface="Cambria" panose="02040503050406030204" pitchFamily="18" charset="0"/>
                        </a:rPr>
                        <a:t>2 x 8000mAh-6S </a:t>
                      </a:r>
                    </a:p>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1 x 56000mAh-6S </a:t>
                      </a:r>
                      <a:r>
                        <a:rPr lang="tr-TR" sz="1400" dirty="0" err="1">
                          <a:solidFill>
                            <a:schemeClr val="tx1"/>
                          </a:solidFill>
                          <a:effectLst/>
                          <a:latin typeface="Cambria" panose="02040503050406030204" pitchFamily="18" charset="0"/>
                          <a:ea typeface="Cambria" panose="02040503050406030204" pitchFamily="18" charset="0"/>
                        </a:rPr>
                        <a:t>Li</a:t>
                      </a:r>
                      <a:r>
                        <a:rPr lang="tr-TR" sz="1400" dirty="0">
                          <a:solidFill>
                            <a:schemeClr val="tx1"/>
                          </a:solidFill>
                          <a:effectLst/>
                          <a:latin typeface="Cambria" panose="02040503050406030204" pitchFamily="18" charset="0"/>
                          <a:ea typeface="Cambria" panose="02040503050406030204" pitchFamily="18" charset="0"/>
                        </a:rPr>
                        <a:t> batarya</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4034053"/>
                  </a:ext>
                </a:extLst>
              </a:tr>
              <a:tr h="251589">
                <a:tc>
                  <a:txBody>
                    <a:bodyPr/>
                    <a:lstStyle/>
                    <a:p>
                      <a:pPr>
                        <a:lnSpc>
                          <a:spcPct val="107000"/>
                        </a:lnSpc>
                        <a:spcAft>
                          <a:spcPts val="800"/>
                        </a:spcAft>
                      </a:pPr>
                      <a:r>
                        <a:rPr lang="tr-TR" sz="1400">
                          <a:solidFill>
                            <a:schemeClr val="tx1"/>
                          </a:solidFill>
                          <a:effectLst/>
                          <a:latin typeface="Cambria" panose="02040503050406030204" pitchFamily="18" charset="0"/>
                          <a:ea typeface="Cambria" panose="02040503050406030204" pitchFamily="18" charset="0"/>
                        </a:rPr>
                        <a:t>Cihaz Kutu Boyutu </a:t>
                      </a:r>
                      <a:endParaRPr lang="tr-TR" sz="1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140 x 68 x 59 cm</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9454617"/>
                  </a:ext>
                </a:extLst>
              </a:tr>
              <a:tr h="259562">
                <a:tc>
                  <a:txBody>
                    <a:bodyPr/>
                    <a:lstStyle/>
                    <a:p>
                      <a:pPr>
                        <a:lnSpc>
                          <a:spcPct val="107000"/>
                        </a:lnSpc>
                        <a:spcAft>
                          <a:spcPts val="800"/>
                        </a:spcAft>
                      </a:pPr>
                      <a:r>
                        <a:rPr lang="tr-TR" sz="1400">
                          <a:solidFill>
                            <a:schemeClr val="tx1"/>
                          </a:solidFill>
                          <a:effectLst/>
                          <a:latin typeface="Cambria" panose="02040503050406030204" pitchFamily="18" charset="0"/>
                          <a:ea typeface="Cambria" panose="02040503050406030204" pitchFamily="18" charset="0"/>
                        </a:rPr>
                        <a:t>Batarya boyutu </a:t>
                      </a:r>
                      <a:endParaRPr lang="tr-TR" sz="1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40 x 30 x 20</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2994" marR="62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403148"/>
                  </a:ext>
                </a:extLst>
              </a:tr>
            </a:tbl>
          </a:graphicData>
        </a:graphic>
      </p:graphicFrame>
      <p:sp>
        <p:nvSpPr>
          <p:cNvPr id="3" name="Rectangle 1">
            <a:extLst>
              <a:ext uri="{FF2B5EF4-FFF2-40B4-BE49-F238E27FC236}">
                <a16:creationId xmlns:a16="http://schemas.microsoft.com/office/drawing/2014/main" id="{421C7C8F-0CED-4B3A-8D4F-A61AB42C1EE9}"/>
              </a:ext>
            </a:extLst>
          </p:cNvPr>
          <p:cNvSpPr>
            <a:spLocks noChangeArrowheads="1"/>
          </p:cNvSpPr>
          <p:nvPr/>
        </p:nvSpPr>
        <p:spPr bwMode="auto">
          <a:xfrm>
            <a:off x="4805330" y="1305534"/>
            <a:ext cx="25813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tr-TR" altLang="tr-TR" sz="22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Arial" panose="020B0604020202020204" pitchFamily="34" charset="0"/>
              </a:rPr>
              <a:t>Teknik Özellikleri;</a:t>
            </a:r>
            <a:endParaRPr kumimoji="0" lang="tr-TR" altLang="tr-TR" sz="2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sp>
        <p:nvSpPr>
          <p:cNvPr id="7" name="Metin kutusu 6">
            <a:extLst>
              <a:ext uri="{FF2B5EF4-FFF2-40B4-BE49-F238E27FC236}">
                <a16:creationId xmlns:a16="http://schemas.microsoft.com/office/drawing/2014/main" id="{C634BD8B-EBAE-49DA-A374-5BC87B0BE3AF}"/>
              </a:ext>
            </a:extLst>
          </p:cNvPr>
          <p:cNvSpPr txBox="1"/>
          <p:nvPr/>
        </p:nvSpPr>
        <p:spPr>
          <a:xfrm>
            <a:off x="2322136" y="428291"/>
            <a:ext cx="7547728" cy="523220"/>
          </a:xfrm>
          <a:prstGeom prst="rect">
            <a:avLst/>
          </a:prstGeom>
          <a:noFill/>
        </p:spPr>
        <p:txBody>
          <a:bodyPr wrap="square">
            <a:spAutoFit/>
          </a:bodyPr>
          <a:lstStyle>
            <a:defPPr>
              <a:defRPr lang="tr-TR"/>
            </a:defPPr>
            <a:lvl1pPr algn="ctr">
              <a:defRPr sz="2800" b="1">
                <a:solidFill>
                  <a:srgbClr val="FFFF00"/>
                </a:solidFill>
                <a:effectLst/>
                <a:latin typeface="Cambria" panose="02040503050406030204" pitchFamily="18" charset="0"/>
                <a:ea typeface="Cambria" panose="02040503050406030204" pitchFamily="18" charset="0"/>
              </a:defRPr>
            </a:lvl1pPr>
          </a:lstStyle>
          <a:p>
            <a:r>
              <a:rPr lang="tr-TR" dirty="0"/>
              <a:t>LH-VF 20E VTOL </a:t>
            </a:r>
            <a:r>
              <a:rPr lang="tr-TR" sz="2800" b="1" dirty="0">
                <a:solidFill>
                  <a:srgbClr val="FFFF00"/>
                </a:solidFill>
                <a:latin typeface="Cambria" panose="02040503050406030204" pitchFamily="18" charset="0"/>
                <a:ea typeface="Cambria" panose="02040503050406030204" pitchFamily="18" charset="0"/>
              </a:rPr>
              <a:t>Kanatlı </a:t>
            </a:r>
            <a:r>
              <a:rPr lang="tr-TR" dirty="0"/>
              <a:t>İnsansız Hava Aracı </a:t>
            </a:r>
          </a:p>
        </p:txBody>
      </p:sp>
    </p:spTree>
    <p:extLst>
      <p:ext uri="{BB962C8B-B14F-4D97-AF65-F5344CB8AC3E}">
        <p14:creationId xmlns:p14="http://schemas.microsoft.com/office/powerpoint/2010/main" val="412682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E0C935A-0F6C-40CB-9E36-290B91EDFCE6}"/>
              </a:ext>
            </a:extLst>
          </p:cNvPr>
          <p:cNvSpPr txBox="1"/>
          <p:nvPr/>
        </p:nvSpPr>
        <p:spPr>
          <a:xfrm>
            <a:off x="3042833" y="1218384"/>
            <a:ext cx="6106332" cy="37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tr-TR"/>
            </a:defPPr>
            <a:lvl1pPr marR="0" lvl="0" indent="0" algn="ctr" eaLnBrk="0" fontAlgn="base" hangingPunct="0">
              <a:lnSpc>
                <a:spcPct val="100000"/>
              </a:lnSpc>
              <a:spcBef>
                <a:spcPct val="0"/>
              </a:spcBef>
              <a:spcAft>
                <a:spcPct val="0"/>
              </a:spcAft>
              <a:buClrTx/>
              <a:buSzTx/>
              <a:tabLst/>
              <a:defRPr kumimoji="0" sz="2200" b="1" i="0" u="none" strike="noStrike" cap="none" normalizeH="0" baseline="0">
                <a:ln>
                  <a:noFill/>
                </a:ln>
                <a:effectLst/>
                <a:latin typeface="Cambria" panose="02040503050406030204" pitchFamily="18" charset="0"/>
                <a:ea typeface="Cambria" panose="02040503050406030204" pitchFamily="18" charset="0"/>
                <a:cs typeface="Arial" panose="020B0604020202020204" pitchFamily="34" charset="0"/>
              </a:defRPr>
            </a:lvl1pPr>
          </a:lstStyle>
          <a:p>
            <a:r>
              <a:rPr lang="tr-TR" dirty="0" err="1"/>
              <a:t>Opsiyonel</a:t>
            </a:r>
            <a:r>
              <a:rPr lang="tr-TR" dirty="0"/>
              <a:t> Aksesuarlar</a:t>
            </a:r>
          </a:p>
        </p:txBody>
      </p:sp>
      <p:graphicFrame>
        <p:nvGraphicFramePr>
          <p:cNvPr id="4" name="Tablo 3">
            <a:extLst>
              <a:ext uri="{FF2B5EF4-FFF2-40B4-BE49-F238E27FC236}">
                <a16:creationId xmlns:a16="http://schemas.microsoft.com/office/drawing/2014/main" id="{11A64D5A-7974-46C1-8FE8-48647151CC23}"/>
              </a:ext>
            </a:extLst>
          </p:cNvPr>
          <p:cNvGraphicFramePr>
            <a:graphicFrameLocks noGrp="1"/>
          </p:cNvGraphicFramePr>
          <p:nvPr>
            <p:extLst>
              <p:ext uri="{D42A27DB-BD31-4B8C-83A1-F6EECF244321}">
                <p14:modId xmlns:p14="http://schemas.microsoft.com/office/powerpoint/2010/main" val="1688623539"/>
              </p:ext>
            </p:extLst>
          </p:nvPr>
        </p:nvGraphicFramePr>
        <p:xfrm>
          <a:off x="2488675" y="1777849"/>
          <a:ext cx="7239787" cy="4851821"/>
        </p:xfrm>
        <a:graphic>
          <a:graphicData uri="http://schemas.openxmlformats.org/drawingml/2006/table">
            <a:tbl>
              <a:tblPr firstRow="1" firstCol="1" bandRow="1">
                <a:tableStyleId>{5C22544A-7EE6-4342-B048-85BDC9FD1C3A}</a:tableStyleId>
              </a:tblPr>
              <a:tblGrid>
                <a:gridCol w="1234255">
                  <a:extLst>
                    <a:ext uri="{9D8B030D-6E8A-4147-A177-3AD203B41FA5}">
                      <a16:colId xmlns:a16="http://schemas.microsoft.com/office/drawing/2014/main" val="4167122318"/>
                    </a:ext>
                  </a:extLst>
                </a:gridCol>
                <a:gridCol w="3022257">
                  <a:extLst>
                    <a:ext uri="{9D8B030D-6E8A-4147-A177-3AD203B41FA5}">
                      <a16:colId xmlns:a16="http://schemas.microsoft.com/office/drawing/2014/main" val="194010858"/>
                    </a:ext>
                  </a:extLst>
                </a:gridCol>
                <a:gridCol w="2983275">
                  <a:extLst>
                    <a:ext uri="{9D8B030D-6E8A-4147-A177-3AD203B41FA5}">
                      <a16:colId xmlns:a16="http://schemas.microsoft.com/office/drawing/2014/main" val="2368089694"/>
                    </a:ext>
                  </a:extLst>
                </a:gridCol>
              </a:tblGrid>
              <a:tr h="359297">
                <a:tc>
                  <a:txBody>
                    <a:bodyPr/>
                    <a:lstStyle/>
                    <a:p>
                      <a:pPr marL="0" algn="ctr" defTabSz="914400" rtl="0" eaLnBrk="1" latinLnBrk="0" hangingPunct="1">
                        <a:lnSpc>
                          <a:spcPct val="107000"/>
                        </a:lnSpc>
                        <a:spcAft>
                          <a:spcPts val="800"/>
                        </a:spcAft>
                      </a:pPr>
                      <a:r>
                        <a:rPr lang="tr-TR" sz="1600" b="1" kern="1200" dirty="0">
                          <a:solidFill>
                            <a:schemeClr val="tx1"/>
                          </a:solidFill>
                          <a:effectLst/>
                          <a:latin typeface="Cambria" panose="02040503050406030204" pitchFamily="18" charset="0"/>
                          <a:ea typeface="Cambria" panose="02040503050406030204" pitchFamily="18" charset="0"/>
                          <a:cs typeface="+mn-cs"/>
                        </a:rPr>
                        <a:t>Açıklama</a:t>
                      </a: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latinLnBrk="0" hangingPunct="1">
                        <a:lnSpc>
                          <a:spcPct val="107000"/>
                        </a:lnSpc>
                        <a:spcAft>
                          <a:spcPts val="800"/>
                        </a:spcAft>
                      </a:pPr>
                      <a:r>
                        <a:rPr lang="tr-TR" sz="1600" b="1" kern="1200" dirty="0">
                          <a:solidFill>
                            <a:schemeClr val="tx1"/>
                          </a:solidFill>
                          <a:effectLst/>
                          <a:latin typeface="Cambria" panose="02040503050406030204" pitchFamily="18" charset="0"/>
                          <a:ea typeface="Cambria" panose="02040503050406030204" pitchFamily="18" charset="0"/>
                          <a:cs typeface="+mn-cs"/>
                        </a:rPr>
                        <a:t>Resim</a:t>
                      </a: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latinLnBrk="0" hangingPunct="1">
                        <a:lnSpc>
                          <a:spcPct val="107000"/>
                        </a:lnSpc>
                        <a:spcAft>
                          <a:spcPts val="800"/>
                        </a:spcAft>
                      </a:pPr>
                      <a:r>
                        <a:rPr lang="tr-TR" sz="1600" b="1" kern="1200" dirty="0">
                          <a:solidFill>
                            <a:schemeClr val="tx1"/>
                          </a:solidFill>
                          <a:effectLst/>
                          <a:latin typeface="Cambria" panose="02040503050406030204" pitchFamily="18" charset="0"/>
                          <a:ea typeface="Cambria" panose="02040503050406030204" pitchFamily="18" charset="0"/>
                          <a:cs typeface="+mn-cs"/>
                        </a:rPr>
                        <a:t>Uygulama</a:t>
                      </a: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05069900"/>
                  </a:ext>
                </a:extLst>
              </a:tr>
              <a:tr h="1115101">
                <a:tc>
                  <a:txBody>
                    <a:bodyPr/>
                    <a:lstStyle/>
                    <a:p>
                      <a:pPr marL="0" algn="ctr" defTabSz="914400" rtl="0" eaLnBrk="1" latinLnBrk="0" hangingPunct="1">
                        <a:lnSpc>
                          <a:spcPct val="107000"/>
                        </a:lnSpc>
                        <a:spcAft>
                          <a:spcPts val="800"/>
                        </a:spcAft>
                      </a:pPr>
                      <a:r>
                        <a:rPr lang="tr-TR" sz="1400" b="1" kern="1200" dirty="0">
                          <a:solidFill>
                            <a:schemeClr val="tx1"/>
                          </a:solidFill>
                          <a:effectLst/>
                          <a:latin typeface="Cambria" panose="02040503050406030204" pitchFamily="18" charset="0"/>
                          <a:ea typeface="Cambria" panose="02040503050406030204" pitchFamily="18" charset="0"/>
                          <a:cs typeface="+mn-cs"/>
                        </a:rPr>
                        <a:t> </a:t>
                      </a:r>
                    </a:p>
                    <a:p>
                      <a:pPr marL="0" algn="ctr" defTabSz="914400" rtl="0" eaLnBrk="1" latinLnBrk="0" hangingPunct="1">
                        <a:lnSpc>
                          <a:spcPct val="107000"/>
                        </a:lnSpc>
                        <a:spcAft>
                          <a:spcPts val="800"/>
                        </a:spcAft>
                      </a:pPr>
                      <a:r>
                        <a:rPr lang="tr-TR" sz="1400" b="1" kern="1200" dirty="0">
                          <a:solidFill>
                            <a:schemeClr val="tx1"/>
                          </a:solidFill>
                          <a:effectLst/>
                          <a:latin typeface="Cambria" panose="02040503050406030204" pitchFamily="18" charset="0"/>
                          <a:ea typeface="Cambria" panose="02040503050406030204" pitchFamily="18" charset="0"/>
                          <a:cs typeface="+mn-cs"/>
                        </a:rPr>
                        <a:t> HD Kamera</a:t>
                      </a: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800"/>
                        </a:spcAft>
                      </a:pPr>
                      <a:r>
                        <a:rPr lang="tr-TR" sz="1400" b="0" kern="1200" dirty="0">
                          <a:solidFill>
                            <a:schemeClr val="tx1"/>
                          </a:solidFill>
                          <a:effectLst/>
                          <a:latin typeface="Cambria" panose="02040503050406030204" pitchFamily="18" charset="0"/>
                          <a:ea typeface="Cambria" panose="02040503050406030204" pitchFamily="18" charset="0"/>
                          <a:cs typeface="+mn-cs"/>
                        </a:rPr>
                        <a:t> </a:t>
                      </a:r>
                    </a:p>
                    <a:p>
                      <a:pPr marL="0" algn="ctr" defTabSz="914400" rtl="0" eaLnBrk="1" latinLnBrk="0" hangingPunct="1">
                        <a:lnSpc>
                          <a:spcPct val="107000"/>
                        </a:lnSpc>
                        <a:spcAft>
                          <a:spcPts val="800"/>
                        </a:spcAft>
                      </a:pPr>
                      <a:r>
                        <a:rPr lang="tr-TR" sz="1400" b="0" kern="1200" dirty="0">
                          <a:solidFill>
                            <a:schemeClr val="tx1"/>
                          </a:solidFill>
                          <a:effectLst/>
                          <a:latin typeface="Cambria" panose="02040503050406030204" pitchFamily="18" charset="0"/>
                          <a:ea typeface="Cambria" panose="02040503050406030204" pitchFamily="18" charset="0"/>
                          <a:cs typeface="+mn-cs"/>
                        </a:rPr>
                        <a:t> </a:t>
                      </a: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800"/>
                        </a:spcAft>
                      </a:pPr>
                      <a:r>
                        <a:rPr lang="tr-TR" sz="1400" b="0" kern="1200" dirty="0">
                          <a:solidFill>
                            <a:schemeClr val="tx1"/>
                          </a:solidFill>
                          <a:effectLst/>
                          <a:latin typeface="Cambria" panose="02040503050406030204" pitchFamily="18" charset="0"/>
                          <a:ea typeface="Cambria" panose="02040503050406030204" pitchFamily="18" charset="0"/>
                          <a:cs typeface="+mn-cs"/>
                        </a:rPr>
                        <a:t> </a:t>
                      </a:r>
                    </a:p>
                    <a:p>
                      <a:pPr marL="0" algn="ctr" defTabSz="914400" rtl="0" eaLnBrk="1" latinLnBrk="0" hangingPunct="1">
                        <a:lnSpc>
                          <a:spcPct val="107000"/>
                        </a:lnSpc>
                        <a:spcAft>
                          <a:spcPts val="800"/>
                        </a:spcAft>
                      </a:pPr>
                      <a:r>
                        <a:rPr lang="tr-TR" sz="1400" b="0" kern="1200" dirty="0">
                          <a:solidFill>
                            <a:schemeClr val="tx1"/>
                          </a:solidFill>
                          <a:effectLst/>
                          <a:latin typeface="Cambria" panose="02040503050406030204" pitchFamily="18" charset="0"/>
                          <a:ea typeface="Cambria" panose="02040503050406030204" pitchFamily="18" charset="0"/>
                          <a:cs typeface="+mn-cs"/>
                        </a:rPr>
                        <a:t>Haritalama: HD görüntü elde etme</a:t>
                      </a: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186752"/>
                  </a:ext>
                </a:extLst>
              </a:tr>
              <a:tr h="1904215">
                <a:tc>
                  <a:txBody>
                    <a:bodyPr/>
                    <a:lstStyle/>
                    <a:p>
                      <a:pPr marL="0" algn="ctr" defTabSz="914400" rtl="0" eaLnBrk="1" latinLnBrk="0" hangingPunct="1">
                        <a:lnSpc>
                          <a:spcPct val="107000"/>
                        </a:lnSpc>
                        <a:spcAft>
                          <a:spcPts val="800"/>
                        </a:spcAft>
                      </a:pPr>
                      <a:r>
                        <a:rPr lang="tr-TR" sz="1400" b="1" kern="1200" dirty="0">
                          <a:solidFill>
                            <a:schemeClr val="tx1"/>
                          </a:solidFill>
                          <a:effectLst/>
                          <a:latin typeface="Cambria" panose="02040503050406030204" pitchFamily="18" charset="0"/>
                          <a:ea typeface="Cambria" panose="02040503050406030204" pitchFamily="18" charset="0"/>
                          <a:cs typeface="+mn-cs"/>
                        </a:rPr>
                        <a:t> </a:t>
                      </a:r>
                    </a:p>
                    <a:p>
                      <a:pPr marL="0" algn="ctr" defTabSz="914400" rtl="0" eaLnBrk="1" latinLnBrk="0" hangingPunct="1">
                        <a:lnSpc>
                          <a:spcPct val="107000"/>
                        </a:lnSpc>
                        <a:spcAft>
                          <a:spcPts val="800"/>
                        </a:spcAft>
                      </a:pPr>
                      <a:r>
                        <a:rPr lang="tr-TR" sz="1400" b="1" kern="1200" dirty="0">
                          <a:solidFill>
                            <a:schemeClr val="tx1"/>
                          </a:solidFill>
                          <a:effectLst/>
                          <a:latin typeface="Cambria" panose="02040503050406030204" pitchFamily="18" charset="0"/>
                          <a:ea typeface="Cambria" panose="02040503050406030204" pitchFamily="18" charset="0"/>
                          <a:cs typeface="+mn-cs"/>
                        </a:rPr>
                        <a:t> </a:t>
                      </a:r>
                    </a:p>
                    <a:p>
                      <a:pPr marL="0" algn="ctr" defTabSz="914400" rtl="0" eaLnBrk="1" latinLnBrk="0" hangingPunct="1">
                        <a:lnSpc>
                          <a:spcPct val="107000"/>
                        </a:lnSpc>
                        <a:spcAft>
                          <a:spcPts val="800"/>
                        </a:spcAft>
                      </a:pPr>
                      <a:r>
                        <a:rPr lang="tr-TR" sz="1400" b="1" kern="1200" dirty="0">
                          <a:solidFill>
                            <a:schemeClr val="tx1"/>
                          </a:solidFill>
                          <a:effectLst/>
                          <a:latin typeface="Cambria" panose="02040503050406030204" pitchFamily="18" charset="0"/>
                          <a:ea typeface="Cambria" panose="02040503050406030204" pitchFamily="18" charset="0"/>
                          <a:cs typeface="+mn-cs"/>
                        </a:rPr>
                        <a:t>Eğim Kamerası</a:t>
                      </a: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800"/>
                        </a:spcAft>
                      </a:pPr>
                      <a:r>
                        <a:rPr lang="tr-TR" sz="1400" b="0" kern="1200" dirty="0">
                          <a:solidFill>
                            <a:schemeClr val="tx1"/>
                          </a:solidFill>
                          <a:effectLst/>
                          <a:latin typeface="Cambria" panose="02040503050406030204" pitchFamily="18" charset="0"/>
                          <a:ea typeface="Cambria" panose="02040503050406030204" pitchFamily="18" charset="0"/>
                          <a:cs typeface="+mn-cs"/>
                        </a:rPr>
                        <a:t> </a:t>
                      </a:r>
                    </a:p>
                    <a:p>
                      <a:pPr marL="0" algn="ctr" defTabSz="914400" rtl="0" eaLnBrk="1" latinLnBrk="0" hangingPunct="1">
                        <a:lnSpc>
                          <a:spcPct val="107000"/>
                        </a:lnSpc>
                        <a:spcAft>
                          <a:spcPts val="800"/>
                        </a:spcAft>
                      </a:pPr>
                      <a:r>
                        <a:rPr lang="tr-TR" sz="1400" b="0" kern="1200" dirty="0">
                          <a:solidFill>
                            <a:schemeClr val="tx1"/>
                          </a:solidFill>
                          <a:effectLst/>
                          <a:latin typeface="Cambria" panose="02040503050406030204" pitchFamily="18" charset="0"/>
                          <a:ea typeface="Cambria" panose="02040503050406030204" pitchFamily="18" charset="0"/>
                          <a:cs typeface="+mn-cs"/>
                        </a:rPr>
                        <a:t> </a:t>
                      </a:r>
                    </a:p>
                    <a:p>
                      <a:pPr marL="0" algn="ctr" defTabSz="914400" rtl="0" eaLnBrk="1" latinLnBrk="0" hangingPunct="1">
                        <a:lnSpc>
                          <a:spcPct val="107000"/>
                        </a:lnSpc>
                        <a:spcAft>
                          <a:spcPts val="800"/>
                        </a:spcAft>
                      </a:pPr>
                      <a:r>
                        <a:rPr lang="tr-TR" sz="1400" b="0" kern="1200" dirty="0">
                          <a:solidFill>
                            <a:schemeClr val="tx1"/>
                          </a:solidFill>
                          <a:effectLst/>
                          <a:latin typeface="Cambria" panose="02040503050406030204" pitchFamily="18" charset="0"/>
                          <a:ea typeface="Cambria" panose="02040503050406030204" pitchFamily="18" charset="0"/>
                          <a:cs typeface="+mn-cs"/>
                        </a:rPr>
                        <a:t> </a:t>
                      </a: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800"/>
                        </a:spcAft>
                      </a:pPr>
                      <a:r>
                        <a:rPr lang="tr-TR" sz="1400" b="0" kern="1200" dirty="0">
                          <a:solidFill>
                            <a:schemeClr val="tx1"/>
                          </a:solidFill>
                          <a:effectLst/>
                          <a:latin typeface="Cambria" panose="02040503050406030204" pitchFamily="18" charset="0"/>
                          <a:ea typeface="Cambria" panose="02040503050406030204" pitchFamily="18" charset="0"/>
                          <a:cs typeface="+mn-cs"/>
                        </a:rPr>
                        <a:t>Haritalama: HD eğimli fotoğrafçılık görüntüsü yakalama</a:t>
                      </a: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4994752"/>
                  </a:ext>
                </a:extLst>
              </a:tr>
              <a:tr h="1473208">
                <a:tc>
                  <a:txBody>
                    <a:bodyPr/>
                    <a:lstStyle/>
                    <a:p>
                      <a:pPr marL="0" algn="ctr" defTabSz="914400" rtl="0" eaLnBrk="1" latinLnBrk="0" hangingPunct="1">
                        <a:lnSpc>
                          <a:spcPct val="107000"/>
                        </a:lnSpc>
                        <a:spcAft>
                          <a:spcPts val="800"/>
                        </a:spcAft>
                      </a:pPr>
                      <a:r>
                        <a:rPr lang="tr-TR" sz="1400" b="1" kern="1200" dirty="0">
                          <a:solidFill>
                            <a:schemeClr val="tx1"/>
                          </a:solidFill>
                          <a:effectLst/>
                          <a:latin typeface="Cambria" panose="02040503050406030204" pitchFamily="18" charset="0"/>
                          <a:ea typeface="Cambria" panose="02040503050406030204" pitchFamily="18" charset="0"/>
                          <a:cs typeface="+mn-cs"/>
                        </a:rPr>
                        <a:t>Gündüz- Termal Dual Kamera </a:t>
                      </a: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800"/>
                        </a:spcAft>
                      </a:pPr>
                      <a:endParaRPr lang="tr-TR" sz="1400" b="0" kern="1200" dirty="0">
                        <a:solidFill>
                          <a:schemeClr val="tx1"/>
                        </a:solidFill>
                        <a:effectLst/>
                        <a:latin typeface="Cambria" panose="02040503050406030204" pitchFamily="18" charset="0"/>
                        <a:ea typeface="Cambria" panose="02040503050406030204" pitchFamily="18" charset="0"/>
                        <a:cs typeface="+mn-cs"/>
                      </a:endParaRP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800"/>
                        </a:spcAft>
                      </a:pPr>
                      <a:r>
                        <a:rPr lang="tr-TR" sz="1400" b="0" kern="1200" dirty="0">
                          <a:solidFill>
                            <a:schemeClr val="tx1"/>
                          </a:solidFill>
                          <a:effectLst/>
                          <a:latin typeface="Cambria" panose="02040503050406030204" pitchFamily="18" charset="0"/>
                          <a:ea typeface="Cambria" panose="02040503050406030204" pitchFamily="18" charset="0"/>
                          <a:cs typeface="+mn-cs"/>
                        </a:rPr>
                        <a:t> Gözlem: petrol ve gaz boru hattı gözleme, orman yangını gözleme, vb.</a:t>
                      </a:r>
                    </a:p>
                    <a:p>
                      <a:pPr marL="0" algn="ctr" defTabSz="914400" rtl="0" eaLnBrk="1" latinLnBrk="0" hangingPunct="1">
                        <a:lnSpc>
                          <a:spcPct val="107000"/>
                        </a:lnSpc>
                        <a:spcAft>
                          <a:spcPts val="800"/>
                        </a:spcAft>
                      </a:pPr>
                      <a:r>
                        <a:rPr lang="tr-TR" sz="1400" b="0" kern="1200" dirty="0">
                          <a:solidFill>
                            <a:schemeClr val="tx1"/>
                          </a:solidFill>
                          <a:effectLst/>
                          <a:latin typeface="Cambria" panose="02040503050406030204" pitchFamily="18" charset="0"/>
                          <a:ea typeface="Cambria" panose="02040503050406030204" pitchFamily="18" charset="0"/>
                          <a:cs typeface="+mn-cs"/>
                        </a:rPr>
                        <a:t>Keşif: askeri keşif, sınır devriyesi vb.</a:t>
                      </a: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9264248"/>
                  </a:ext>
                </a:extLst>
              </a:tr>
            </a:tbl>
          </a:graphicData>
        </a:graphic>
      </p:graphicFrame>
      <p:pic>
        <p:nvPicPr>
          <p:cNvPr id="2055" name="Picture 3">
            <a:extLst>
              <a:ext uri="{FF2B5EF4-FFF2-40B4-BE49-F238E27FC236}">
                <a16:creationId xmlns:a16="http://schemas.microsoft.com/office/drawing/2014/main" id="{13295179-298F-483B-A594-C236A1993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059" y="2238579"/>
            <a:ext cx="1278038" cy="96218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4367">
            <a:extLst>
              <a:ext uri="{FF2B5EF4-FFF2-40B4-BE49-F238E27FC236}">
                <a16:creationId xmlns:a16="http://schemas.microsoft.com/office/drawing/2014/main" id="{950A7BB1-0B3E-422E-B4FD-71663D87B85A}"/>
              </a:ext>
            </a:extLst>
          </p:cNvPr>
          <p:cNvGrpSpPr/>
          <p:nvPr/>
        </p:nvGrpSpPr>
        <p:grpSpPr>
          <a:xfrm>
            <a:off x="4062017" y="3429000"/>
            <a:ext cx="2442478" cy="1514223"/>
            <a:chOff x="0" y="0"/>
            <a:chExt cx="4440936" cy="4038600"/>
          </a:xfrm>
        </p:grpSpPr>
        <p:pic>
          <p:nvPicPr>
            <p:cNvPr id="7" name="Picture 14">
              <a:extLst>
                <a:ext uri="{FF2B5EF4-FFF2-40B4-BE49-F238E27FC236}">
                  <a16:creationId xmlns:a16="http://schemas.microsoft.com/office/drawing/2014/main" id="{10F897CB-9BEF-4E9D-805E-708AC0C6141C}"/>
                </a:ext>
              </a:extLst>
            </p:cNvPr>
            <p:cNvPicPr/>
            <p:nvPr/>
          </p:nvPicPr>
          <p:blipFill>
            <a:blip r:embed="rId3"/>
            <a:stretch>
              <a:fillRect/>
            </a:stretch>
          </p:blipFill>
          <p:spPr>
            <a:xfrm>
              <a:off x="0" y="0"/>
              <a:ext cx="2025396" cy="2028444"/>
            </a:xfrm>
            <a:prstGeom prst="rect">
              <a:avLst/>
            </a:prstGeom>
          </p:spPr>
        </p:pic>
        <p:pic>
          <p:nvPicPr>
            <p:cNvPr id="8" name="Picture 16">
              <a:extLst>
                <a:ext uri="{FF2B5EF4-FFF2-40B4-BE49-F238E27FC236}">
                  <a16:creationId xmlns:a16="http://schemas.microsoft.com/office/drawing/2014/main" id="{51549B4A-2048-4FD7-B7F8-206C96D7205F}"/>
                </a:ext>
              </a:extLst>
            </p:cNvPr>
            <p:cNvPicPr/>
            <p:nvPr/>
          </p:nvPicPr>
          <p:blipFill>
            <a:blip r:embed="rId4"/>
            <a:stretch>
              <a:fillRect/>
            </a:stretch>
          </p:blipFill>
          <p:spPr>
            <a:xfrm>
              <a:off x="2493264" y="67056"/>
              <a:ext cx="1947672" cy="1955292"/>
            </a:xfrm>
            <a:prstGeom prst="rect">
              <a:avLst/>
            </a:prstGeom>
          </p:spPr>
        </p:pic>
        <p:pic>
          <p:nvPicPr>
            <p:cNvPr id="9" name="Picture 18">
              <a:extLst>
                <a:ext uri="{FF2B5EF4-FFF2-40B4-BE49-F238E27FC236}">
                  <a16:creationId xmlns:a16="http://schemas.microsoft.com/office/drawing/2014/main" id="{B478B893-4E3A-4CE5-B86D-431DFE1FF6F8}"/>
                </a:ext>
              </a:extLst>
            </p:cNvPr>
            <p:cNvPicPr/>
            <p:nvPr/>
          </p:nvPicPr>
          <p:blipFill>
            <a:blip r:embed="rId5"/>
            <a:stretch>
              <a:fillRect/>
            </a:stretch>
          </p:blipFill>
          <p:spPr>
            <a:xfrm>
              <a:off x="1524" y="2151888"/>
              <a:ext cx="1857756" cy="1886712"/>
            </a:xfrm>
            <a:prstGeom prst="rect">
              <a:avLst/>
            </a:prstGeom>
          </p:spPr>
        </p:pic>
        <p:pic>
          <p:nvPicPr>
            <p:cNvPr id="10" name="Picture 20">
              <a:extLst>
                <a:ext uri="{FF2B5EF4-FFF2-40B4-BE49-F238E27FC236}">
                  <a16:creationId xmlns:a16="http://schemas.microsoft.com/office/drawing/2014/main" id="{D3F2716F-D319-4EB6-9F3D-00E47CA31FF3}"/>
                </a:ext>
              </a:extLst>
            </p:cNvPr>
            <p:cNvPicPr/>
            <p:nvPr/>
          </p:nvPicPr>
          <p:blipFill>
            <a:blip r:embed="rId6"/>
            <a:stretch>
              <a:fillRect/>
            </a:stretch>
          </p:blipFill>
          <p:spPr>
            <a:xfrm>
              <a:off x="2269236" y="2261616"/>
              <a:ext cx="2171700" cy="1776984"/>
            </a:xfrm>
            <a:prstGeom prst="rect">
              <a:avLst/>
            </a:prstGeom>
          </p:spPr>
        </p:pic>
      </p:grpSp>
      <p:pic>
        <p:nvPicPr>
          <p:cNvPr id="2049" name="Resim 11">
            <a:extLst>
              <a:ext uri="{FF2B5EF4-FFF2-40B4-BE49-F238E27FC236}">
                <a16:creationId xmlns:a16="http://schemas.microsoft.com/office/drawing/2014/main" id="{20185049-6DF6-4AAE-B3BE-EA57AC9506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8511" y="5289315"/>
            <a:ext cx="1278038" cy="1206539"/>
          </a:xfrm>
          <a:prstGeom prst="rect">
            <a:avLst/>
          </a:prstGeom>
          <a:noFill/>
          <a:extLst>
            <a:ext uri="{909E8E84-426E-40DD-AFC4-6F175D3DCCD1}">
              <a14:hiddenFill xmlns:a14="http://schemas.microsoft.com/office/drawing/2010/main">
                <a:solidFill>
                  <a:srgbClr val="FFFFFF"/>
                </a:solidFill>
              </a14:hiddenFill>
            </a:ext>
          </a:extLst>
        </p:spPr>
      </p:pic>
      <p:sp>
        <p:nvSpPr>
          <p:cNvPr id="11" name="Metin kutusu 10">
            <a:extLst>
              <a:ext uri="{FF2B5EF4-FFF2-40B4-BE49-F238E27FC236}">
                <a16:creationId xmlns:a16="http://schemas.microsoft.com/office/drawing/2014/main" id="{2D7E176A-DE45-4BC6-9EE2-DEC83977FFB0}"/>
              </a:ext>
            </a:extLst>
          </p:cNvPr>
          <p:cNvSpPr txBox="1"/>
          <p:nvPr/>
        </p:nvSpPr>
        <p:spPr>
          <a:xfrm>
            <a:off x="2322136" y="428291"/>
            <a:ext cx="7547728" cy="523220"/>
          </a:xfrm>
          <a:prstGeom prst="rect">
            <a:avLst/>
          </a:prstGeom>
          <a:noFill/>
        </p:spPr>
        <p:txBody>
          <a:bodyPr wrap="square">
            <a:spAutoFit/>
          </a:bodyPr>
          <a:lstStyle>
            <a:defPPr>
              <a:defRPr lang="tr-TR"/>
            </a:defPPr>
            <a:lvl1pPr algn="ctr">
              <a:defRPr sz="2800" b="1">
                <a:solidFill>
                  <a:srgbClr val="FFFF00"/>
                </a:solidFill>
                <a:effectLst/>
                <a:latin typeface="Cambria" panose="02040503050406030204" pitchFamily="18" charset="0"/>
                <a:ea typeface="Cambria" panose="02040503050406030204" pitchFamily="18" charset="0"/>
              </a:defRPr>
            </a:lvl1pPr>
          </a:lstStyle>
          <a:p>
            <a:r>
              <a:rPr lang="tr-TR" dirty="0"/>
              <a:t>LH-VF 20E VTOL </a:t>
            </a:r>
            <a:r>
              <a:rPr lang="tr-TR" sz="2800" b="1" dirty="0">
                <a:solidFill>
                  <a:srgbClr val="FFFF00"/>
                </a:solidFill>
                <a:latin typeface="Cambria" panose="02040503050406030204" pitchFamily="18" charset="0"/>
                <a:ea typeface="Cambria" panose="02040503050406030204" pitchFamily="18" charset="0"/>
              </a:rPr>
              <a:t>Kanatlı</a:t>
            </a:r>
            <a:r>
              <a:rPr lang="tr-TR" dirty="0"/>
              <a:t> İnsansız Hava Aracı </a:t>
            </a:r>
          </a:p>
        </p:txBody>
      </p:sp>
    </p:spTree>
    <p:extLst>
      <p:ext uri="{BB962C8B-B14F-4D97-AF65-F5344CB8AC3E}">
        <p14:creationId xmlns:p14="http://schemas.microsoft.com/office/powerpoint/2010/main" val="5635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A6506C41-DF09-4648-9A51-D453A6422497}"/>
              </a:ext>
            </a:extLst>
          </p:cNvPr>
          <p:cNvGraphicFramePr>
            <a:graphicFrameLocks noGrp="1"/>
          </p:cNvGraphicFramePr>
          <p:nvPr>
            <p:extLst>
              <p:ext uri="{D42A27DB-BD31-4B8C-83A1-F6EECF244321}">
                <p14:modId xmlns:p14="http://schemas.microsoft.com/office/powerpoint/2010/main" val="4211657675"/>
              </p:ext>
            </p:extLst>
          </p:nvPr>
        </p:nvGraphicFramePr>
        <p:xfrm>
          <a:off x="2507529" y="1790076"/>
          <a:ext cx="7192651" cy="4630595"/>
        </p:xfrm>
        <a:graphic>
          <a:graphicData uri="http://schemas.openxmlformats.org/drawingml/2006/table">
            <a:tbl>
              <a:tblPr firstRow="1" firstCol="1" bandRow="1">
                <a:tableStyleId>{5C22544A-7EE6-4342-B048-85BDC9FD1C3A}</a:tableStyleId>
              </a:tblPr>
              <a:tblGrid>
                <a:gridCol w="1200069">
                  <a:extLst>
                    <a:ext uri="{9D8B030D-6E8A-4147-A177-3AD203B41FA5}">
                      <a16:colId xmlns:a16="http://schemas.microsoft.com/office/drawing/2014/main" val="3163986967"/>
                    </a:ext>
                  </a:extLst>
                </a:gridCol>
                <a:gridCol w="3511021">
                  <a:extLst>
                    <a:ext uri="{9D8B030D-6E8A-4147-A177-3AD203B41FA5}">
                      <a16:colId xmlns:a16="http://schemas.microsoft.com/office/drawing/2014/main" val="3788458581"/>
                    </a:ext>
                  </a:extLst>
                </a:gridCol>
                <a:gridCol w="2481561">
                  <a:extLst>
                    <a:ext uri="{9D8B030D-6E8A-4147-A177-3AD203B41FA5}">
                      <a16:colId xmlns:a16="http://schemas.microsoft.com/office/drawing/2014/main" val="2838556837"/>
                    </a:ext>
                  </a:extLst>
                </a:gridCol>
              </a:tblGrid>
              <a:tr h="359235">
                <a:tc>
                  <a:txBody>
                    <a:bodyPr/>
                    <a:lstStyle/>
                    <a:p>
                      <a:pPr marL="0" algn="ctr" defTabSz="914400" rtl="0" eaLnBrk="1" latinLnBrk="0" hangingPunct="1">
                        <a:lnSpc>
                          <a:spcPct val="107000"/>
                        </a:lnSpc>
                        <a:spcAft>
                          <a:spcPts val="800"/>
                        </a:spcAft>
                      </a:pPr>
                      <a:r>
                        <a:rPr lang="tr-TR" sz="1600" b="1" kern="1200" dirty="0">
                          <a:solidFill>
                            <a:schemeClr val="tx1"/>
                          </a:solidFill>
                          <a:effectLst/>
                          <a:latin typeface="Cambria" panose="02040503050406030204" pitchFamily="18" charset="0"/>
                          <a:ea typeface="Cambria" panose="02040503050406030204" pitchFamily="18" charset="0"/>
                          <a:cs typeface="+mn-cs"/>
                        </a:rPr>
                        <a:t>Açıklama</a:t>
                      </a: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latinLnBrk="0" hangingPunct="1">
                        <a:lnSpc>
                          <a:spcPct val="107000"/>
                        </a:lnSpc>
                        <a:spcAft>
                          <a:spcPts val="800"/>
                        </a:spcAft>
                      </a:pPr>
                      <a:r>
                        <a:rPr lang="tr-TR" sz="1600" b="1" kern="1200" dirty="0">
                          <a:solidFill>
                            <a:schemeClr val="tx1"/>
                          </a:solidFill>
                          <a:effectLst/>
                          <a:latin typeface="Cambria" panose="02040503050406030204" pitchFamily="18" charset="0"/>
                          <a:ea typeface="Cambria" panose="02040503050406030204" pitchFamily="18" charset="0"/>
                          <a:cs typeface="+mn-cs"/>
                        </a:rPr>
                        <a:t>Resim</a:t>
                      </a: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latinLnBrk="0" hangingPunct="1">
                        <a:lnSpc>
                          <a:spcPct val="107000"/>
                        </a:lnSpc>
                        <a:spcAft>
                          <a:spcPts val="800"/>
                        </a:spcAft>
                      </a:pPr>
                      <a:r>
                        <a:rPr lang="tr-TR" sz="1600" b="1" kern="1200" dirty="0">
                          <a:solidFill>
                            <a:schemeClr val="tx1"/>
                          </a:solidFill>
                          <a:effectLst/>
                          <a:latin typeface="Cambria" panose="02040503050406030204" pitchFamily="18" charset="0"/>
                          <a:ea typeface="Cambria" panose="02040503050406030204" pitchFamily="18" charset="0"/>
                          <a:cs typeface="+mn-cs"/>
                        </a:rPr>
                        <a:t>Uygulama</a:t>
                      </a:r>
                    </a:p>
                  </a:txBody>
                  <a:tcPr marL="62064" marR="620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43592352"/>
                  </a:ext>
                </a:extLst>
              </a:tr>
              <a:tr h="1358477">
                <a:tc>
                  <a:txBody>
                    <a:bodyPr/>
                    <a:lstStyle/>
                    <a:p>
                      <a:pP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 Video Link ve Antenler</a:t>
                      </a:r>
                    </a:p>
                  </a:txBody>
                  <a:tcPr marL="64610" marR="646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tr-TR" sz="1000" dirty="0">
                        <a:solidFill>
                          <a:schemeClr val="tx1"/>
                        </a:solidFill>
                        <a:effectLst/>
                      </a:endParaRPr>
                    </a:p>
                  </a:txBody>
                  <a:tcPr marL="64610" marR="646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8143194"/>
                  </a:ext>
                </a:extLst>
              </a:tr>
              <a:tr h="1305357">
                <a:tc>
                  <a:txBody>
                    <a:bodyPr/>
                    <a:lstStyle/>
                    <a:p>
                      <a:pPr algn="ct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Oto Pilot</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4610" marR="646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tr-TR"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4610" marR="646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Her İHA modeli için bağımsız olarak Oto Pilot (uçuş kontrolörü) geliştirilmiştir</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4610" marR="646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8655067"/>
                  </a:ext>
                </a:extLst>
              </a:tr>
              <a:tr h="1607526">
                <a:tc>
                  <a:txBody>
                    <a:bodyPr/>
                    <a:lstStyle/>
                    <a:p>
                      <a:pPr algn="ctr">
                        <a:lnSpc>
                          <a:spcPct val="107000"/>
                        </a:lnSpc>
                        <a:spcAft>
                          <a:spcPts val="800"/>
                        </a:spcAft>
                      </a:pPr>
                      <a:r>
                        <a:rPr lang="tr-TR" sz="1400" dirty="0">
                          <a:solidFill>
                            <a:schemeClr val="tx1"/>
                          </a:solidFill>
                          <a:effectLst/>
                          <a:latin typeface="Cambria" panose="02040503050406030204" pitchFamily="18" charset="0"/>
                          <a:ea typeface="Cambria" panose="02040503050406030204" pitchFamily="18" charset="0"/>
                        </a:rPr>
                        <a:t>Yer Kontrol İstasyonu</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4610" marR="646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tr-TR"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4610" marR="646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endParaRPr lang="tr-T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610" marR="646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9685322"/>
                  </a:ext>
                </a:extLst>
              </a:tr>
            </a:tbl>
          </a:graphicData>
        </a:graphic>
      </p:graphicFrame>
      <p:pic>
        <p:nvPicPr>
          <p:cNvPr id="3074" name="Resim 6">
            <a:extLst>
              <a:ext uri="{FF2B5EF4-FFF2-40B4-BE49-F238E27FC236}">
                <a16:creationId xmlns:a16="http://schemas.microsoft.com/office/drawing/2014/main" id="{CDD860E0-5B67-4CF7-97AC-361A8FDC5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940" y="2268757"/>
            <a:ext cx="1198563" cy="1160243"/>
          </a:xfrm>
          <a:prstGeom prst="rect">
            <a:avLst/>
          </a:prstGeom>
          <a:noFill/>
          <a:extLst>
            <a:ext uri="{909E8E84-426E-40DD-AFC4-6F175D3DCCD1}">
              <a14:hiddenFill xmlns:a14="http://schemas.microsoft.com/office/drawing/2010/main">
                <a:solidFill>
                  <a:srgbClr val="FFFFFF"/>
                </a:solidFill>
              </a14:hiddenFill>
            </a:ext>
          </a:extLst>
        </p:spPr>
      </p:pic>
      <p:pic>
        <p:nvPicPr>
          <p:cNvPr id="3073" name="Resim 13">
            <a:extLst>
              <a:ext uri="{FF2B5EF4-FFF2-40B4-BE49-F238E27FC236}">
                <a16:creationId xmlns:a16="http://schemas.microsoft.com/office/drawing/2014/main" id="{68E8AD3E-D85F-472C-BA48-A673BF3795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30" b="4818"/>
          <a:stretch/>
        </p:blipFill>
        <p:spPr bwMode="auto">
          <a:xfrm>
            <a:off x="4928559" y="4864731"/>
            <a:ext cx="1266348" cy="14256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8">
            <a:extLst>
              <a:ext uri="{FF2B5EF4-FFF2-40B4-BE49-F238E27FC236}">
                <a16:creationId xmlns:a16="http://schemas.microsoft.com/office/drawing/2014/main" id="{EAE5D508-900A-4D94-8CF0-8440344D5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301" y="3579969"/>
            <a:ext cx="1665287" cy="106359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9">
            <a:extLst>
              <a:ext uri="{FF2B5EF4-FFF2-40B4-BE49-F238E27FC236}">
                <a16:creationId xmlns:a16="http://schemas.microsoft.com/office/drawing/2014/main" id="{DF98960D-29F4-47A9-81F1-89B43B103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733" y="3650165"/>
            <a:ext cx="1457325" cy="923203"/>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B891A6F5-95EC-4820-B213-772A7144CA0E}"/>
              </a:ext>
            </a:extLst>
          </p:cNvPr>
          <p:cNvSpPr txBox="1"/>
          <p:nvPr/>
        </p:nvSpPr>
        <p:spPr>
          <a:xfrm>
            <a:off x="3042833" y="1218384"/>
            <a:ext cx="61063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tr-TR"/>
            </a:defPPr>
            <a:lvl1pPr marR="0" lvl="0" indent="0" algn="ctr" eaLnBrk="0" fontAlgn="base" hangingPunct="0">
              <a:lnSpc>
                <a:spcPct val="100000"/>
              </a:lnSpc>
              <a:spcBef>
                <a:spcPct val="0"/>
              </a:spcBef>
              <a:spcAft>
                <a:spcPct val="0"/>
              </a:spcAft>
              <a:buClrTx/>
              <a:buSzTx/>
              <a:tabLst/>
              <a:defRPr kumimoji="0" sz="2200" b="1" i="0" u="none" strike="noStrike" cap="none" normalizeH="0" baseline="0">
                <a:ln>
                  <a:noFill/>
                </a:ln>
                <a:effectLst/>
                <a:latin typeface="Cambria" panose="02040503050406030204" pitchFamily="18" charset="0"/>
                <a:ea typeface="Cambria" panose="02040503050406030204" pitchFamily="18" charset="0"/>
                <a:cs typeface="Arial" panose="020B0604020202020204" pitchFamily="34" charset="0"/>
              </a:defRPr>
            </a:lvl1pPr>
          </a:lstStyle>
          <a:p>
            <a:r>
              <a:rPr lang="tr-TR" dirty="0" err="1"/>
              <a:t>Opsiyonel</a:t>
            </a:r>
            <a:r>
              <a:rPr lang="tr-TR" dirty="0"/>
              <a:t> Aksesuarlar</a:t>
            </a:r>
          </a:p>
        </p:txBody>
      </p:sp>
      <p:sp>
        <p:nvSpPr>
          <p:cNvPr id="5" name="Metin kutusu 4">
            <a:extLst>
              <a:ext uri="{FF2B5EF4-FFF2-40B4-BE49-F238E27FC236}">
                <a16:creationId xmlns:a16="http://schemas.microsoft.com/office/drawing/2014/main" id="{6F1FB778-4951-43DC-AE60-B68AB60901E1}"/>
              </a:ext>
            </a:extLst>
          </p:cNvPr>
          <p:cNvSpPr txBox="1"/>
          <p:nvPr/>
        </p:nvSpPr>
        <p:spPr>
          <a:xfrm>
            <a:off x="2322136" y="428291"/>
            <a:ext cx="7547728" cy="523220"/>
          </a:xfrm>
          <a:prstGeom prst="rect">
            <a:avLst/>
          </a:prstGeom>
          <a:noFill/>
        </p:spPr>
        <p:txBody>
          <a:bodyPr wrap="square">
            <a:spAutoFit/>
          </a:bodyPr>
          <a:lstStyle>
            <a:defPPr>
              <a:defRPr lang="tr-TR"/>
            </a:defPPr>
            <a:lvl1pPr algn="ctr">
              <a:defRPr sz="2800" b="1">
                <a:solidFill>
                  <a:srgbClr val="FFFF00"/>
                </a:solidFill>
                <a:effectLst/>
                <a:latin typeface="Cambria" panose="02040503050406030204" pitchFamily="18" charset="0"/>
                <a:ea typeface="Cambria" panose="02040503050406030204" pitchFamily="18" charset="0"/>
              </a:defRPr>
            </a:lvl1pPr>
          </a:lstStyle>
          <a:p>
            <a:r>
              <a:rPr lang="tr-TR" dirty="0"/>
              <a:t>LH-VF 20E VTOL </a:t>
            </a:r>
            <a:r>
              <a:rPr lang="tr-TR" sz="2800" b="1" dirty="0">
                <a:solidFill>
                  <a:srgbClr val="FFFF00"/>
                </a:solidFill>
                <a:latin typeface="Cambria" panose="02040503050406030204" pitchFamily="18" charset="0"/>
                <a:ea typeface="Cambria" panose="02040503050406030204" pitchFamily="18" charset="0"/>
              </a:rPr>
              <a:t>Kanatlı </a:t>
            </a:r>
            <a:r>
              <a:rPr lang="tr-TR" dirty="0"/>
              <a:t>İnsansız Hava Aracı </a:t>
            </a:r>
          </a:p>
        </p:txBody>
      </p:sp>
    </p:spTree>
    <p:extLst>
      <p:ext uri="{BB962C8B-B14F-4D97-AF65-F5344CB8AC3E}">
        <p14:creationId xmlns:p14="http://schemas.microsoft.com/office/powerpoint/2010/main" val="1624716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500DB21-A2A7-45D4-8F66-6DB26AEA517D}"/>
              </a:ext>
            </a:extLst>
          </p:cNvPr>
          <p:cNvSpPr txBox="1"/>
          <p:nvPr/>
        </p:nvSpPr>
        <p:spPr>
          <a:xfrm>
            <a:off x="3064830" y="1245815"/>
            <a:ext cx="6106332" cy="37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tr-TR"/>
            </a:defPPr>
            <a:lvl1pPr marR="0" lvl="0" indent="0" algn="ctr" eaLnBrk="0" fontAlgn="base" hangingPunct="0">
              <a:lnSpc>
                <a:spcPct val="100000"/>
              </a:lnSpc>
              <a:spcBef>
                <a:spcPct val="0"/>
              </a:spcBef>
              <a:spcAft>
                <a:spcPct val="0"/>
              </a:spcAft>
              <a:buClrTx/>
              <a:buSzTx/>
              <a:tabLst/>
              <a:defRPr kumimoji="0" sz="2200" b="1" i="0" u="none" strike="noStrike" cap="none" normalizeH="0" baseline="0">
                <a:ln>
                  <a:noFill/>
                </a:ln>
                <a:effectLst/>
                <a:latin typeface="Cambria" panose="02040503050406030204" pitchFamily="18" charset="0"/>
                <a:ea typeface="Cambria" panose="02040503050406030204" pitchFamily="18" charset="0"/>
                <a:cs typeface="Arial" panose="020B0604020202020204" pitchFamily="34" charset="0"/>
              </a:defRPr>
            </a:lvl1pPr>
          </a:lstStyle>
          <a:p>
            <a:r>
              <a:rPr lang="tr-TR" dirty="0"/>
              <a:t>Kullanım Alanları</a:t>
            </a:r>
          </a:p>
        </p:txBody>
      </p:sp>
      <p:pic>
        <p:nvPicPr>
          <p:cNvPr id="12" name="Resim 11">
            <a:extLst>
              <a:ext uri="{FF2B5EF4-FFF2-40B4-BE49-F238E27FC236}">
                <a16:creationId xmlns:a16="http://schemas.microsoft.com/office/drawing/2014/main" id="{2933EA68-1E65-4DFD-93EA-91A0C28FDD31}"/>
              </a:ext>
            </a:extLst>
          </p:cNvPr>
          <p:cNvPicPr>
            <a:picLocks noChangeAspect="1"/>
          </p:cNvPicPr>
          <p:nvPr/>
        </p:nvPicPr>
        <p:blipFill>
          <a:blip r:embed="rId2"/>
          <a:stretch>
            <a:fillRect/>
          </a:stretch>
        </p:blipFill>
        <p:spPr>
          <a:xfrm>
            <a:off x="3169291" y="1742770"/>
            <a:ext cx="5853417" cy="3500872"/>
          </a:xfrm>
          <a:prstGeom prst="rect">
            <a:avLst/>
          </a:prstGeom>
          <a:ln w="12700">
            <a:solidFill>
              <a:schemeClr val="tx1"/>
            </a:solidFill>
          </a:ln>
        </p:spPr>
      </p:pic>
      <p:sp>
        <p:nvSpPr>
          <p:cNvPr id="14" name="Metin kutusu 13">
            <a:extLst>
              <a:ext uri="{FF2B5EF4-FFF2-40B4-BE49-F238E27FC236}">
                <a16:creationId xmlns:a16="http://schemas.microsoft.com/office/drawing/2014/main" id="{6172DDE4-533B-4B2C-8F34-B7E4B82E09ED}"/>
              </a:ext>
            </a:extLst>
          </p:cNvPr>
          <p:cNvSpPr txBox="1"/>
          <p:nvPr/>
        </p:nvSpPr>
        <p:spPr>
          <a:xfrm>
            <a:off x="1021980" y="5201656"/>
            <a:ext cx="10133703" cy="1273747"/>
          </a:xfrm>
          <a:prstGeom prst="rect">
            <a:avLst/>
          </a:prstGeom>
          <a:noFill/>
        </p:spPr>
        <p:txBody>
          <a:bodyPr wrap="square">
            <a:spAutoFit/>
          </a:bodyPr>
          <a:lstStyle/>
          <a:p>
            <a:pPr indent="263525" algn="just" fontAlgn="base">
              <a:lnSpc>
                <a:spcPct val="120000"/>
              </a:lnSpc>
              <a:spcAft>
                <a:spcPts val="600"/>
              </a:spcAf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Hava fotoğrafçılığı ve video, haritalama, denetim, tarım, inşaat, enerji ve haberleşme iletim hatları ile petrol boru hatlarının gözetimi ve eğlence gibi amaçlar için kullanılırlar.</a:t>
            </a:r>
          </a:p>
        </p:txBody>
      </p:sp>
      <p:sp>
        <p:nvSpPr>
          <p:cNvPr id="16" name="Metin kutusu 15">
            <a:extLst>
              <a:ext uri="{FF2B5EF4-FFF2-40B4-BE49-F238E27FC236}">
                <a16:creationId xmlns:a16="http://schemas.microsoft.com/office/drawing/2014/main" id="{DCA9147D-E765-4B5B-9E23-F70384D99528}"/>
              </a:ext>
            </a:extLst>
          </p:cNvPr>
          <p:cNvSpPr txBox="1"/>
          <p:nvPr/>
        </p:nvSpPr>
        <p:spPr>
          <a:xfrm>
            <a:off x="2322136" y="428291"/>
            <a:ext cx="7547728" cy="523220"/>
          </a:xfrm>
          <a:prstGeom prst="rect">
            <a:avLst/>
          </a:prstGeom>
          <a:noFill/>
        </p:spPr>
        <p:txBody>
          <a:bodyPr wrap="square">
            <a:spAutoFit/>
          </a:bodyPr>
          <a:lstStyle>
            <a:defPPr>
              <a:defRPr lang="tr-TR"/>
            </a:defPPr>
            <a:lvl1pPr algn="ctr">
              <a:defRPr sz="2800" b="1">
                <a:solidFill>
                  <a:srgbClr val="FFFF00"/>
                </a:solidFill>
                <a:effectLst/>
                <a:latin typeface="Cambria" panose="02040503050406030204" pitchFamily="18" charset="0"/>
                <a:ea typeface="Cambria" panose="02040503050406030204" pitchFamily="18" charset="0"/>
              </a:defRPr>
            </a:lvl1pPr>
          </a:lstStyle>
          <a:p>
            <a:r>
              <a:rPr lang="tr-TR" dirty="0"/>
              <a:t>LH-VF 20E VTOL </a:t>
            </a:r>
            <a:r>
              <a:rPr lang="tr-TR" sz="2800" b="1" dirty="0">
                <a:solidFill>
                  <a:srgbClr val="FFFF00"/>
                </a:solidFill>
                <a:latin typeface="Cambria" panose="02040503050406030204" pitchFamily="18" charset="0"/>
                <a:ea typeface="Cambria" panose="02040503050406030204" pitchFamily="18" charset="0"/>
              </a:rPr>
              <a:t>Kanatlı </a:t>
            </a:r>
            <a:r>
              <a:rPr lang="tr-TR" dirty="0"/>
              <a:t>İnsansız Hava Aracı </a:t>
            </a:r>
          </a:p>
        </p:txBody>
      </p:sp>
    </p:spTree>
    <p:extLst>
      <p:ext uri="{BB962C8B-B14F-4D97-AF65-F5344CB8AC3E}">
        <p14:creationId xmlns:p14="http://schemas.microsoft.com/office/powerpoint/2010/main" val="3680456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943A222-113A-4784-A33E-FD666C1D1BAC}"/>
              </a:ext>
            </a:extLst>
          </p:cNvPr>
          <p:cNvPicPr>
            <a:picLocks noChangeAspect="1"/>
          </p:cNvPicPr>
          <p:nvPr/>
        </p:nvPicPr>
        <p:blipFill>
          <a:blip r:embed="rId2"/>
          <a:stretch>
            <a:fillRect/>
          </a:stretch>
        </p:blipFill>
        <p:spPr>
          <a:xfrm>
            <a:off x="1061552" y="1664093"/>
            <a:ext cx="4763165" cy="3096442"/>
          </a:xfrm>
          <a:prstGeom prst="rect">
            <a:avLst/>
          </a:prstGeom>
          <a:ln w="12700">
            <a:solidFill>
              <a:schemeClr val="tx1"/>
            </a:solidFill>
          </a:ln>
        </p:spPr>
      </p:pic>
      <p:pic>
        <p:nvPicPr>
          <p:cNvPr id="5" name="Resim 4">
            <a:extLst>
              <a:ext uri="{FF2B5EF4-FFF2-40B4-BE49-F238E27FC236}">
                <a16:creationId xmlns:a16="http://schemas.microsoft.com/office/drawing/2014/main" id="{8B1DA91D-3E5E-4F8F-BDAB-BC632D93BEF4}"/>
              </a:ext>
            </a:extLst>
          </p:cNvPr>
          <p:cNvPicPr>
            <a:picLocks noChangeAspect="1"/>
          </p:cNvPicPr>
          <p:nvPr/>
        </p:nvPicPr>
        <p:blipFill>
          <a:blip r:embed="rId3"/>
          <a:stretch>
            <a:fillRect/>
          </a:stretch>
        </p:blipFill>
        <p:spPr>
          <a:xfrm>
            <a:off x="6367284" y="1664093"/>
            <a:ext cx="4763163" cy="3096442"/>
          </a:xfrm>
          <a:prstGeom prst="rect">
            <a:avLst/>
          </a:prstGeom>
          <a:ln w="12700">
            <a:solidFill>
              <a:schemeClr val="tx1"/>
            </a:solidFill>
          </a:ln>
        </p:spPr>
      </p:pic>
      <p:sp>
        <p:nvSpPr>
          <p:cNvPr id="9" name="Metin kutusu 8">
            <a:extLst>
              <a:ext uri="{FF2B5EF4-FFF2-40B4-BE49-F238E27FC236}">
                <a16:creationId xmlns:a16="http://schemas.microsoft.com/office/drawing/2014/main" id="{8FA8F8BF-EC50-4566-9FE1-2DF854F43802}"/>
              </a:ext>
            </a:extLst>
          </p:cNvPr>
          <p:cNvSpPr txBox="1"/>
          <p:nvPr/>
        </p:nvSpPr>
        <p:spPr>
          <a:xfrm>
            <a:off x="1061552" y="5037400"/>
            <a:ext cx="10105534" cy="790537"/>
          </a:xfrm>
          <a:prstGeom prst="rect">
            <a:avLst/>
          </a:prstGeom>
          <a:noFill/>
        </p:spPr>
        <p:txBody>
          <a:bodyPr wrap="square">
            <a:spAutoFit/>
          </a:bodyPr>
          <a:lstStyle/>
          <a:p>
            <a:pPr algn="just">
              <a:lnSpc>
                <a:spcPct val="107000"/>
              </a:lnSpc>
              <a:spcAft>
                <a:spcPts val="800"/>
              </a:spcAf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VTOL </a:t>
            </a:r>
            <a:r>
              <a:rPr lang="tr-TR"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İHA’lar</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ile Petrol boru hatlarının izlenmesi ve kontrol edilmesi için video bağlantısı birden çok röle </a:t>
            </a:r>
            <a:r>
              <a:rPr lang="tr-TR" sz="22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(aktarma) </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istasyonu kullanarak gerçekleştirilebilir.</a:t>
            </a:r>
          </a:p>
        </p:txBody>
      </p:sp>
      <p:sp>
        <p:nvSpPr>
          <p:cNvPr id="11" name="Metin kutusu 10">
            <a:extLst>
              <a:ext uri="{FF2B5EF4-FFF2-40B4-BE49-F238E27FC236}">
                <a16:creationId xmlns:a16="http://schemas.microsoft.com/office/drawing/2014/main" id="{28610675-7ACA-4CDF-80E2-4D118DF3D7A1}"/>
              </a:ext>
            </a:extLst>
          </p:cNvPr>
          <p:cNvSpPr txBox="1"/>
          <p:nvPr/>
        </p:nvSpPr>
        <p:spPr>
          <a:xfrm>
            <a:off x="2322136" y="428291"/>
            <a:ext cx="7547728" cy="523220"/>
          </a:xfrm>
          <a:prstGeom prst="rect">
            <a:avLst/>
          </a:prstGeom>
          <a:noFill/>
        </p:spPr>
        <p:txBody>
          <a:bodyPr wrap="square">
            <a:spAutoFit/>
          </a:bodyPr>
          <a:lstStyle/>
          <a:p>
            <a:pPr algn="ctr"/>
            <a:r>
              <a:rPr lang="tr-TR" sz="2800" b="1" dirty="0">
                <a:solidFill>
                  <a:srgbClr val="FFFF00"/>
                </a:solidFill>
                <a:effectLst/>
                <a:latin typeface="Cambria" panose="02040503050406030204" pitchFamily="18" charset="0"/>
                <a:ea typeface="Cambria" panose="02040503050406030204" pitchFamily="18" charset="0"/>
              </a:rPr>
              <a:t>LH-VF 20E VTOL </a:t>
            </a:r>
            <a:r>
              <a:rPr lang="tr-TR" sz="2800" b="1" dirty="0">
                <a:solidFill>
                  <a:srgbClr val="FFFF00"/>
                </a:solidFill>
                <a:latin typeface="Cambria" panose="02040503050406030204" pitchFamily="18" charset="0"/>
                <a:ea typeface="Cambria" panose="02040503050406030204" pitchFamily="18" charset="0"/>
              </a:rPr>
              <a:t>Kanatlı </a:t>
            </a:r>
            <a:r>
              <a:rPr lang="tr-TR" sz="2800" b="1" dirty="0">
                <a:solidFill>
                  <a:srgbClr val="FFFF00"/>
                </a:solidFill>
                <a:effectLst/>
                <a:latin typeface="Cambria" panose="02040503050406030204" pitchFamily="18" charset="0"/>
                <a:ea typeface="Cambria" panose="02040503050406030204" pitchFamily="18" charset="0"/>
              </a:rPr>
              <a:t>İnsansız Hava Aracı </a:t>
            </a:r>
            <a:endParaRPr lang="tr-TR" sz="2800" b="1" dirty="0">
              <a:solidFill>
                <a:srgbClr val="FFFF00"/>
              </a:solidFill>
              <a:latin typeface="Cambria" panose="02040503050406030204" pitchFamily="18" charset="0"/>
              <a:ea typeface="Cambria" panose="02040503050406030204" pitchFamily="18" charset="0"/>
            </a:endParaRPr>
          </a:p>
        </p:txBody>
      </p:sp>
      <p:sp>
        <p:nvSpPr>
          <p:cNvPr id="2" name="Metin kutusu 1">
            <a:extLst>
              <a:ext uri="{FF2B5EF4-FFF2-40B4-BE49-F238E27FC236}">
                <a16:creationId xmlns:a16="http://schemas.microsoft.com/office/drawing/2014/main" id="{AFB1D5AA-6EBA-447F-8F1B-7B10A89E93DE}"/>
              </a:ext>
            </a:extLst>
          </p:cNvPr>
          <p:cNvSpPr txBox="1"/>
          <p:nvPr/>
        </p:nvSpPr>
        <p:spPr>
          <a:xfrm>
            <a:off x="3064830" y="1245815"/>
            <a:ext cx="6106332" cy="37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tr-TR"/>
            </a:defPPr>
            <a:lvl1pPr marR="0" lvl="0" indent="0" algn="ctr" eaLnBrk="0" fontAlgn="base" hangingPunct="0">
              <a:lnSpc>
                <a:spcPct val="100000"/>
              </a:lnSpc>
              <a:spcBef>
                <a:spcPct val="0"/>
              </a:spcBef>
              <a:spcAft>
                <a:spcPct val="0"/>
              </a:spcAft>
              <a:buClrTx/>
              <a:buSzTx/>
              <a:tabLst/>
              <a:defRPr kumimoji="0" sz="2200" b="1" i="0" u="none" strike="noStrike" cap="none" normalizeH="0" baseline="0">
                <a:ln>
                  <a:noFill/>
                </a:ln>
                <a:effectLst/>
                <a:latin typeface="Cambria" panose="02040503050406030204" pitchFamily="18" charset="0"/>
                <a:ea typeface="Cambria" panose="02040503050406030204" pitchFamily="18" charset="0"/>
                <a:cs typeface="Arial" panose="020B0604020202020204" pitchFamily="34" charset="0"/>
              </a:defRPr>
            </a:lvl1pPr>
          </a:lstStyle>
          <a:p>
            <a:r>
              <a:rPr lang="tr-TR" dirty="0"/>
              <a:t>Kullanım Alanları</a:t>
            </a:r>
          </a:p>
        </p:txBody>
      </p:sp>
    </p:spTree>
    <p:extLst>
      <p:ext uri="{BB962C8B-B14F-4D97-AF65-F5344CB8AC3E}">
        <p14:creationId xmlns:p14="http://schemas.microsoft.com/office/powerpoint/2010/main" val="378496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6">
            <a:extLst>
              <a:ext uri="{FF2B5EF4-FFF2-40B4-BE49-F238E27FC236}">
                <a16:creationId xmlns:a16="http://schemas.microsoft.com/office/drawing/2014/main" id="{746DF500-90AE-48B2-ACDB-E1455CB37BB0}"/>
              </a:ext>
            </a:extLst>
          </p:cNvPr>
          <p:cNvSpPr txBox="1">
            <a:spLocks/>
          </p:cNvSpPr>
          <p:nvPr/>
        </p:nvSpPr>
        <p:spPr>
          <a:xfrm>
            <a:off x="1072179" y="1509785"/>
            <a:ext cx="10047642" cy="4772681"/>
          </a:xfrm>
          <a:prstGeom prst="rect">
            <a:avLst/>
          </a:prstGeom>
        </p:spPr>
        <p:txBody>
          <a:bodyPr>
            <a:noAutofit/>
          </a:bodyPr>
          <a:lstStyle/>
          <a:p>
            <a:pPr algn="just" fontAlgn="base">
              <a:spcBef>
                <a:spcPts val="600"/>
              </a:spcBef>
              <a:spcAft>
                <a:spcPts val="600"/>
              </a:spcAft>
              <a:buClr>
                <a:schemeClr val="bg1"/>
              </a:buClr>
              <a:buSzPct val="80000"/>
            </a:pPr>
            <a:r>
              <a:rPr lang="tr-TR" sz="2000" b="1" dirty="0">
                <a:latin typeface="Cambria" panose="02040503050406030204" pitchFamily="18" charset="0"/>
                <a:ea typeface="Cambria" panose="02040503050406030204" pitchFamily="18" charset="0"/>
              </a:rPr>
              <a:t>Firmamız;</a:t>
            </a:r>
          </a:p>
          <a:p>
            <a:pPr indent="268288" algn="just" fontAlgn="base">
              <a:spcBef>
                <a:spcPts val="600"/>
              </a:spcBef>
              <a:spcAft>
                <a:spcPts val="600"/>
              </a:spcAft>
              <a:buClr>
                <a:schemeClr val="tx1"/>
              </a:buClr>
              <a:buSzPct val="80000"/>
              <a:buFont typeface="+mj-lt"/>
              <a:buAutoNum type="arabicPeriod"/>
            </a:pPr>
            <a:r>
              <a:rPr lang="tr-TR" sz="2200" dirty="0">
                <a:latin typeface="Cambria" panose="02040503050406030204" pitchFamily="18" charset="0"/>
                <a:ea typeface="Cambria" panose="02040503050406030204" pitchFamily="18" charset="0"/>
              </a:rPr>
              <a:t>Kuruluşumuz, 2015 yılında Sanayi ve Teknoloji Bakanlığından aldığı </a:t>
            </a:r>
            <a:r>
              <a:rPr lang="tr-TR" sz="2200" dirty="0" err="1">
                <a:latin typeface="Cambria" panose="02040503050406030204" pitchFamily="18" charset="0"/>
                <a:ea typeface="Cambria" panose="02040503050406030204" pitchFamily="18" charset="0"/>
              </a:rPr>
              <a:t>Tekno</a:t>
            </a:r>
            <a:r>
              <a:rPr lang="tr-TR" sz="2200" dirty="0">
                <a:latin typeface="Cambria" panose="02040503050406030204" pitchFamily="18" charset="0"/>
                <a:ea typeface="Cambria" panose="02040503050406030204" pitchFamily="18" charset="0"/>
              </a:rPr>
              <a:t> Girişim Sermayesi desteği ile girişimcilik hayatına başlamış olup, hizmetlerini Ankara Üniversitesi Teknoloji Geliştirme Bölgesinde sürdürmektedir. </a:t>
            </a:r>
          </a:p>
          <a:p>
            <a:pPr indent="268288" algn="just" fontAlgn="base">
              <a:spcBef>
                <a:spcPts val="600"/>
              </a:spcBef>
              <a:spcAft>
                <a:spcPts val="600"/>
              </a:spcAft>
              <a:buClr>
                <a:schemeClr val="tx1"/>
              </a:buClr>
              <a:buSzPct val="80000"/>
              <a:buFont typeface="+mj-lt"/>
              <a:buAutoNum type="arabicPeriod"/>
            </a:pPr>
            <a:r>
              <a:rPr lang="tr-TR" sz="2200" dirty="0">
                <a:latin typeface="Cambria" panose="02040503050406030204" pitchFamily="18" charset="0"/>
                <a:ea typeface="Cambria" panose="02040503050406030204" pitchFamily="18" charset="0"/>
              </a:rPr>
              <a:t>Kuruluşumuzdan bu yana Afyon Kocatepe </a:t>
            </a:r>
            <a:r>
              <a:rPr lang="tr-TR" sz="2200" dirty="0" err="1">
                <a:latin typeface="Cambria" panose="02040503050406030204" pitchFamily="18" charset="0"/>
                <a:ea typeface="Cambria" panose="02040503050406030204" pitchFamily="18" charset="0"/>
              </a:rPr>
              <a:t>Ünv</a:t>
            </a:r>
            <a:r>
              <a:rPr lang="tr-TR" sz="2200" dirty="0">
                <a:latin typeface="Cambria" panose="02040503050406030204" pitchFamily="18" charset="0"/>
                <a:ea typeface="Cambria" panose="02040503050406030204" pitchFamily="18" charset="0"/>
              </a:rPr>
              <a:t>. Mühendislik Fakültesi öğretim </a:t>
            </a:r>
            <a:r>
              <a:rPr lang="tr-TR" sz="2200">
                <a:latin typeface="Cambria" panose="02040503050406030204" pitchFamily="18" charset="0"/>
                <a:ea typeface="Cambria" panose="02040503050406030204" pitchFamily="18" charset="0"/>
              </a:rPr>
              <a:t>üyesi Doç</a:t>
            </a:r>
            <a:r>
              <a:rPr lang="tr-TR" sz="2200" dirty="0">
                <a:latin typeface="Cambria" panose="02040503050406030204" pitchFamily="18" charset="0"/>
                <a:ea typeface="Cambria" panose="02040503050406030204" pitchFamily="18" charset="0"/>
              </a:rPr>
              <a:t>. Dr. Uğur Fidan’dan danışmanlık hizmeti alınmakta, yürütülen projelerde ihtiyaç duyulması durumunda ise Ankara Üniversitesi </a:t>
            </a:r>
            <a:r>
              <a:rPr lang="tr-TR" sz="2200" dirty="0" err="1">
                <a:latin typeface="Cambria" panose="02040503050406030204" pitchFamily="18" charset="0"/>
                <a:ea typeface="Cambria" panose="02040503050406030204" pitchFamily="18" charset="0"/>
              </a:rPr>
              <a:t>TTO‘dan</a:t>
            </a:r>
            <a:r>
              <a:rPr lang="tr-TR" sz="2200" dirty="0">
                <a:latin typeface="Cambria" panose="02040503050406030204" pitchFamily="18" charset="0"/>
                <a:ea typeface="Cambria" panose="02040503050406030204" pitchFamily="18" charset="0"/>
              </a:rPr>
              <a:t> destek alınmaktadır. </a:t>
            </a:r>
          </a:p>
          <a:p>
            <a:pPr indent="268288" algn="just" fontAlgn="base">
              <a:spcBef>
                <a:spcPts val="600"/>
              </a:spcBef>
              <a:spcAft>
                <a:spcPts val="600"/>
              </a:spcAft>
              <a:buClr>
                <a:schemeClr val="tx1"/>
              </a:buClr>
              <a:buSzPct val="80000"/>
              <a:buFont typeface="+mj-lt"/>
              <a:buAutoNum type="arabicPeriod"/>
            </a:pPr>
            <a:r>
              <a:rPr lang="tr-TR" sz="2200" dirty="0">
                <a:latin typeface="Cambria" panose="02040503050406030204" pitchFamily="18" charset="0"/>
                <a:ea typeface="Cambria" panose="02040503050406030204" pitchFamily="18" charset="0"/>
              </a:rPr>
              <a:t>Şirketimiz sektörün ihtiyaç duyduğu Ar-Ge tabanlı yeni teknolojilerin geliştirilmesi ve özgün çözümlerin üretilmesinde katma değer yaratmayı kendine misyon edinmiştir. Bu misyon doğrultusunda üniversiteler ve araştırma merkezleri ile bir çok proje yürütmektedir.</a:t>
            </a:r>
          </a:p>
          <a:p>
            <a:pPr marL="342900" indent="-342900" algn="just">
              <a:spcBef>
                <a:spcPts val="600"/>
              </a:spcBef>
              <a:spcAft>
                <a:spcPts val="600"/>
              </a:spcAft>
              <a:buClr>
                <a:schemeClr val="bg1"/>
              </a:buClr>
              <a:buSzPct val="85000"/>
              <a:buFont typeface="+mj-lt"/>
              <a:buAutoNum type="arabicPeriod"/>
              <a:defRPr/>
            </a:pPr>
            <a:endParaRPr lang="tr-TR" sz="2000" b="1" dirty="0">
              <a:latin typeface="Cambria" panose="02040503050406030204" pitchFamily="18" charset="0"/>
              <a:ea typeface="Cambria" panose="02040503050406030204" pitchFamily="18" charset="0"/>
            </a:endParaRPr>
          </a:p>
        </p:txBody>
      </p:sp>
      <p:sp>
        <p:nvSpPr>
          <p:cNvPr id="5" name="Metin kutusu 4">
            <a:extLst>
              <a:ext uri="{FF2B5EF4-FFF2-40B4-BE49-F238E27FC236}">
                <a16:creationId xmlns:a16="http://schemas.microsoft.com/office/drawing/2014/main" id="{8A0A2551-73B3-464F-A74A-AE0115E63752}"/>
              </a:ext>
            </a:extLst>
          </p:cNvPr>
          <p:cNvSpPr txBox="1"/>
          <p:nvPr/>
        </p:nvSpPr>
        <p:spPr>
          <a:xfrm>
            <a:off x="4771310" y="408122"/>
            <a:ext cx="2649380" cy="523220"/>
          </a:xfrm>
          <a:prstGeom prst="rect">
            <a:avLst/>
          </a:prstGeom>
          <a:noFill/>
        </p:spPr>
        <p:txBody>
          <a:bodyPr wrap="none" rtlCol="0">
            <a:spAutoFit/>
          </a:bodyPr>
          <a:lstStyle/>
          <a:p>
            <a:pPr algn="ctr"/>
            <a:r>
              <a:rPr lang="tr-TR" sz="2800" b="1" dirty="0">
                <a:solidFill>
                  <a:srgbClr val="FFFF00"/>
                </a:solidFill>
                <a:latin typeface="Cambria" panose="02040503050406030204" pitchFamily="18" charset="0"/>
                <a:ea typeface="Cambria" panose="02040503050406030204" pitchFamily="18" charset="0"/>
              </a:rPr>
              <a:t>Şirket Tanıtımı</a:t>
            </a:r>
          </a:p>
        </p:txBody>
      </p:sp>
    </p:spTree>
    <p:extLst>
      <p:ext uri="{BB962C8B-B14F-4D97-AF65-F5344CB8AC3E}">
        <p14:creationId xmlns:p14="http://schemas.microsoft.com/office/powerpoint/2010/main" val="3039785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C453C70-BC31-41D8-9DDF-132FE5F287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95687" y="1758913"/>
            <a:ext cx="5769204" cy="3435255"/>
          </a:xfrm>
          <a:prstGeom prst="rect">
            <a:avLst/>
          </a:prstGeom>
          <a:ln w="12700">
            <a:solidFill>
              <a:schemeClr val="tx1"/>
            </a:solidFill>
          </a:ln>
        </p:spPr>
      </p:pic>
      <p:sp>
        <p:nvSpPr>
          <p:cNvPr id="4" name="Metin kutusu 3">
            <a:extLst>
              <a:ext uri="{FF2B5EF4-FFF2-40B4-BE49-F238E27FC236}">
                <a16:creationId xmlns:a16="http://schemas.microsoft.com/office/drawing/2014/main" id="{E97523E1-BD62-4355-93E0-2EF5C0ECF246}"/>
              </a:ext>
            </a:extLst>
          </p:cNvPr>
          <p:cNvSpPr txBox="1"/>
          <p:nvPr/>
        </p:nvSpPr>
        <p:spPr>
          <a:xfrm>
            <a:off x="2432113" y="5586920"/>
            <a:ext cx="7376927" cy="428259"/>
          </a:xfrm>
          <a:prstGeom prst="rect">
            <a:avLst/>
          </a:prstGeom>
          <a:noFill/>
        </p:spPr>
        <p:txBody>
          <a:bodyPr wrap="square">
            <a:spAutoFit/>
          </a:bodyPr>
          <a:lstStyle/>
          <a:p>
            <a:pPr algn="ctr">
              <a:lnSpc>
                <a:spcPct val="107000"/>
              </a:lnSpc>
              <a:spcAft>
                <a:spcPts val="800"/>
              </a:spcAf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Orman yangınlarından korunma amaçlı keşif gözetleme</a:t>
            </a:r>
          </a:p>
        </p:txBody>
      </p:sp>
      <p:sp>
        <p:nvSpPr>
          <p:cNvPr id="8" name="Metin kutusu 7">
            <a:extLst>
              <a:ext uri="{FF2B5EF4-FFF2-40B4-BE49-F238E27FC236}">
                <a16:creationId xmlns:a16="http://schemas.microsoft.com/office/drawing/2014/main" id="{2B098D95-2162-42CF-B2B2-DA28FF3FAECE}"/>
              </a:ext>
            </a:extLst>
          </p:cNvPr>
          <p:cNvSpPr txBox="1"/>
          <p:nvPr/>
        </p:nvSpPr>
        <p:spPr>
          <a:xfrm>
            <a:off x="2322136" y="428291"/>
            <a:ext cx="7547728" cy="523220"/>
          </a:xfrm>
          <a:prstGeom prst="rect">
            <a:avLst/>
          </a:prstGeom>
          <a:noFill/>
        </p:spPr>
        <p:txBody>
          <a:bodyPr wrap="square">
            <a:spAutoFit/>
          </a:bodyPr>
          <a:lstStyle/>
          <a:p>
            <a:pPr algn="ctr"/>
            <a:r>
              <a:rPr lang="tr-TR" sz="2800" b="1" dirty="0">
                <a:solidFill>
                  <a:srgbClr val="FFFF00"/>
                </a:solidFill>
                <a:effectLst/>
                <a:latin typeface="Cambria" panose="02040503050406030204" pitchFamily="18" charset="0"/>
                <a:ea typeface="Cambria" panose="02040503050406030204" pitchFamily="18" charset="0"/>
              </a:rPr>
              <a:t>LH-VF 20E VTOL </a:t>
            </a:r>
            <a:r>
              <a:rPr lang="tr-TR" sz="2800" b="1" dirty="0">
                <a:solidFill>
                  <a:srgbClr val="FFFF00"/>
                </a:solidFill>
                <a:latin typeface="Cambria" panose="02040503050406030204" pitchFamily="18" charset="0"/>
                <a:ea typeface="Cambria" panose="02040503050406030204" pitchFamily="18" charset="0"/>
              </a:rPr>
              <a:t>Kanatlı </a:t>
            </a:r>
            <a:r>
              <a:rPr lang="tr-TR" sz="2800" b="1" dirty="0">
                <a:solidFill>
                  <a:srgbClr val="FFFF00"/>
                </a:solidFill>
                <a:effectLst/>
                <a:latin typeface="Cambria" panose="02040503050406030204" pitchFamily="18" charset="0"/>
                <a:ea typeface="Cambria" panose="02040503050406030204" pitchFamily="18" charset="0"/>
              </a:rPr>
              <a:t>İnsansız Hava Aracı </a:t>
            </a:r>
            <a:endParaRPr lang="tr-TR" sz="2800" b="1" dirty="0">
              <a:solidFill>
                <a:srgbClr val="FFFF00"/>
              </a:solidFill>
              <a:latin typeface="Cambria" panose="02040503050406030204" pitchFamily="18" charset="0"/>
              <a:ea typeface="Cambria" panose="02040503050406030204" pitchFamily="18" charset="0"/>
            </a:endParaRPr>
          </a:p>
        </p:txBody>
      </p:sp>
      <p:sp>
        <p:nvSpPr>
          <p:cNvPr id="3" name="Metin kutusu 2">
            <a:extLst>
              <a:ext uri="{FF2B5EF4-FFF2-40B4-BE49-F238E27FC236}">
                <a16:creationId xmlns:a16="http://schemas.microsoft.com/office/drawing/2014/main" id="{B68E12CF-103D-4F39-AB46-589D1A687E4F}"/>
              </a:ext>
            </a:extLst>
          </p:cNvPr>
          <p:cNvSpPr txBox="1"/>
          <p:nvPr/>
        </p:nvSpPr>
        <p:spPr>
          <a:xfrm>
            <a:off x="3064830" y="1245815"/>
            <a:ext cx="6106332" cy="37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tr-TR"/>
            </a:defPPr>
            <a:lvl1pPr marR="0" lvl="0" indent="0" algn="ctr" eaLnBrk="0" fontAlgn="base" hangingPunct="0">
              <a:lnSpc>
                <a:spcPct val="100000"/>
              </a:lnSpc>
              <a:spcBef>
                <a:spcPct val="0"/>
              </a:spcBef>
              <a:spcAft>
                <a:spcPct val="0"/>
              </a:spcAft>
              <a:buClrTx/>
              <a:buSzTx/>
              <a:tabLst/>
              <a:defRPr kumimoji="0" sz="2200" b="1" i="0" u="none" strike="noStrike" cap="none" normalizeH="0" baseline="0">
                <a:ln>
                  <a:noFill/>
                </a:ln>
                <a:effectLst/>
                <a:latin typeface="Cambria" panose="02040503050406030204" pitchFamily="18" charset="0"/>
                <a:ea typeface="Cambria" panose="02040503050406030204" pitchFamily="18" charset="0"/>
                <a:cs typeface="Arial" panose="020B0604020202020204" pitchFamily="34" charset="0"/>
              </a:defRPr>
            </a:lvl1pPr>
          </a:lstStyle>
          <a:p>
            <a:r>
              <a:rPr lang="tr-TR" dirty="0"/>
              <a:t>Kullanım Alanları</a:t>
            </a:r>
          </a:p>
        </p:txBody>
      </p:sp>
    </p:spTree>
    <p:extLst>
      <p:ext uri="{BB962C8B-B14F-4D97-AF65-F5344CB8AC3E}">
        <p14:creationId xmlns:p14="http://schemas.microsoft.com/office/powerpoint/2010/main" val="328325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AA00562-49A1-42F1-874C-43BDBEBDF8F2}"/>
              </a:ext>
            </a:extLst>
          </p:cNvPr>
          <p:cNvSpPr txBox="1"/>
          <p:nvPr/>
        </p:nvSpPr>
        <p:spPr>
          <a:xfrm>
            <a:off x="1090047" y="5522351"/>
            <a:ext cx="10011905" cy="790537"/>
          </a:xfrm>
          <a:prstGeom prst="rect">
            <a:avLst/>
          </a:prstGeom>
          <a:noFill/>
        </p:spPr>
        <p:txBody>
          <a:bodyPr wrap="square">
            <a:spAutoFit/>
          </a:bodyPr>
          <a:lstStyle/>
          <a:p>
            <a:pPr algn="ctr">
              <a:lnSpc>
                <a:spcPct val="107000"/>
              </a:lnSpc>
              <a:spcAft>
                <a:spcPts val="800"/>
              </a:spcAf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En son İHA hava ve panoramik VR teknolojisini kullanarak Turizm ve tanıtım amaçlı video ve fotoğraf çekimi için kullanılmaktadır</a:t>
            </a:r>
            <a:r>
              <a:rPr lang="tr-T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a:extLst>
              <a:ext uri="{FF2B5EF4-FFF2-40B4-BE49-F238E27FC236}">
                <a16:creationId xmlns:a16="http://schemas.microsoft.com/office/drawing/2014/main" id="{609713E9-91DF-480D-9087-D7CC6AE28E00}"/>
              </a:ext>
            </a:extLst>
          </p:cNvPr>
          <p:cNvPicPr>
            <a:picLocks noChangeAspect="1"/>
          </p:cNvPicPr>
          <p:nvPr/>
        </p:nvPicPr>
        <p:blipFill>
          <a:blip r:embed="rId2"/>
          <a:stretch>
            <a:fillRect/>
          </a:stretch>
        </p:blipFill>
        <p:spPr>
          <a:xfrm>
            <a:off x="6511474" y="1954101"/>
            <a:ext cx="4637612" cy="2928983"/>
          </a:xfrm>
          <a:prstGeom prst="rect">
            <a:avLst/>
          </a:prstGeom>
          <a:ln w="12700">
            <a:solidFill>
              <a:schemeClr val="tx1"/>
            </a:solidFill>
          </a:ln>
        </p:spPr>
      </p:pic>
      <p:pic>
        <p:nvPicPr>
          <p:cNvPr id="5" name="Resim 4">
            <a:extLst>
              <a:ext uri="{FF2B5EF4-FFF2-40B4-BE49-F238E27FC236}">
                <a16:creationId xmlns:a16="http://schemas.microsoft.com/office/drawing/2014/main" id="{6EABDAD8-D826-4FAB-A1A1-F5717E67460D}"/>
              </a:ext>
            </a:extLst>
          </p:cNvPr>
          <p:cNvPicPr>
            <a:picLocks noChangeAspect="1"/>
          </p:cNvPicPr>
          <p:nvPr/>
        </p:nvPicPr>
        <p:blipFill>
          <a:blip r:embed="rId3"/>
          <a:stretch>
            <a:fillRect/>
          </a:stretch>
        </p:blipFill>
        <p:spPr>
          <a:xfrm>
            <a:off x="995782" y="1954101"/>
            <a:ext cx="4637612" cy="2928983"/>
          </a:xfrm>
          <a:prstGeom prst="rect">
            <a:avLst/>
          </a:prstGeom>
          <a:ln w="12700">
            <a:solidFill>
              <a:schemeClr val="tx1"/>
            </a:solidFill>
          </a:ln>
        </p:spPr>
      </p:pic>
      <p:sp>
        <p:nvSpPr>
          <p:cNvPr id="9" name="Metin kutusu 8">
            <a:extLst>
              <a:ext uri="{FF2B5EF4-FFF2-40B4-BE49-F238E27FC236}">
                <a16:creationId xmlns:a16="http://schemas.microsoft.com/office/drawing/2014/main" id="{F54D487C-9D63-4E7D-8A80-8A00F50E28B2}"/>
              </a:ext>
            </a:extLst>
          </p:cNvPr>
          <p:cNvSpPr txBox="1"/>
          <p:nvPr/>
        </p:nvSpPr>
        <p:spPr>
          <a:xfrm>
            <a:off x="2322136" y="428291"/>
            <a:ext cx="7547728" cy="523220"/>
          </a:xfrm>
          <a:prstGeom prst="rect">
            <a:avLst/>
          </a:prstGeom>
          <a:noFill/>
        </p:spPr>
        <p:txBody>
          <a:bodyPr wrap="square">
            <a:spAutoFit/>
          </a:bodyPr>
          <a:lstStyle/>
          <a:p>
            <a:pPr algn="ctr"/>
            <a:r>
              <a:rPr lang="tr-TR" sz="2800" b="1" dirty="0">
                <a:solidFill>
                  <a:srgbClr val="FFFF00"/>
                </a:solidFill>
                <a:effectLst/>
                <a:latin typeface="Cambria" panose="02040503050406030204" pitchFamily="18" charset="0"/>
                <a:ea typeface="Cambria" panose="02040503050406030204" pitchFamily="18" charset="0"/>
              </a:rPr>
              <a:t>LH-VF 20E VTOL </a:t>
            </a:r>
            <a:r>
              <a:rPr lang="tr-TR" sz="2800" b="1" dirty="0">
                <a:solidFill>
                  <a:srgbClr val="FFFF00"/>
                </a:solidFill>
                <a:latin typeface="Cambria" panose="02040503050406030204" pitchFamily="18" charset="0"/>
                <a:ea typeface="Cambria" panose="02040503050406030204" pitchFamily="18" charset="0"/>
              </a:rPr>
              <a:t>Kanatlı </a:t>
            </a:r>
            <a:r>
              <a:rPr lang="tr-TR" sz="2800" b="1" dirty="0">
                <a:solidFill>
                  <a:srgbClr val="FFFF00"/>
                </a:solidFill>
                <a:effectLst/>
                <a:latin typeface="Cambria" panose="02040503050406030204" pitchFamily="18" charset="0"/>
                <a:ea typeface="Cambria" panose="02040503050406030204" pitchFamily="18" charset="0"/>
              </a:rPr>
              <a:t>İnsansız Hava Aracı </a:t>
            </a:r>
            <a:endParaRPr lang="tr-TR" sz="2800" b="1" dirty="0">
              <a:solidFill>
                <a:srgbClr val="FFFF00"/>
              </a:solidFill>
              <a:latin typeface="Cambria" panose="02040503050406030204" pitchFamily="18" charset="0"/>
              <a:ea typeface="Cambria" panose="02040503050406030204" pitchFamily="18" charset="0"/>
            </a:endParaRPr>
          </a:p>
        </p:txBody>
      </p:sp>
      <p:sp>
        <p:nvSpPr>
          <p:cNvPr id="2" name="Metin kutusu 1">
            <a:extLst>
              <a:ext uri="{FF2B5EF4-FFF2-40B4-BE49-F238E27FC236}">
                <a16:creationId xmlns:a16="http://schemas.microsoft.com/office/drawing/2014/main" id="{C5D07865-14CE-4A3B-AFE6-C1A93841B4EE}"/>
              </a:ext>
            </a:extLst>
          </p:cNvPr>
          <p:cNvSpPr txBox="1"/>
          <p:nvPr/>
        </p:nvSpPr>
        <p:spPr>
          <a:xfrm>
            <a:off x="3064830" y="1245815"/>
            <a:ext cx="6106332" cy="37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tr-TR"/>
            </a:defPPr>
            <a:lvl1pPr marR="0" lvl="0" indent="0" algn="ctr" eaLnBrk="0" fontAlgn="base" hangingPunct="0">
              <a:lnSpc>
                <a:spcPct val="100000"/>
              </a:lnSpc>
              <a:spcBef>
                <a:spcPct val="0"/>
              </a:spcBef>
              <a:spcAft>
                <a:spcPct val="0"/>
              </a:spcAft>
              <a:buClrTx/>
              <a:buSzTx/>
              <a:tabLst/>
              <a:defRPr kumimoji="0" sz="2200" b="1" i="0" u="none" strike="noStrike" cap="none" normalizeH="0" baseline="0">
                <a:ln>
                  <a:noFill/>
                </a:ln>
                <a:effectLst/>
                <a:latin typeface="Cambria" panose="02040503050406030204" pitchFamily="18" charset="0"/>
                <a:ea typeface="Cambria" panose="02040503050406030204" pitchFamily="18" charset="0"/>
                <a:cs typeface="Arial" panose="020B0604020202020204" pitchFamily="34" charset="0"/>
              </a:defRPr>
            </a:lvl1pPr>
          </a:lstStyle>
          <a:p>
            <a:r>
              <a:rPr lang="tr-TR" dirty="0"/>
              <a:t>Kullanım Alanları</a:t>
            </a:r>
          </a:p>
        </p:txBody>
      </p:sp>
    </p:spTree>
    <p:extLst>
      <p:ext uri="{BB962C8B-B14F-4D97-AF65-F5344CB8AC3E}">
        <p14:creationId xmlns:p14="http://schemas.microsoft.com/office/powerpoint/2010/main" val="1196536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E6989F8-0934-4FC8-AC3E-E5820D1B840F}"/>
              </a:ext>
            </a:extLst>
          </p:cNvPr>
          <p:cNvPicPr/>
          <p:nvPr/>
        </p:nvPicPr>
        <p:blipFill>
          <a:blip r:embed="rId2"/>
          <a:stretch>
            <a:fillRect/>
          </a:stretch>
        </p:blipFill>
        <p:spPr>
          <a:xfrm>
            <a:off x="1022835" y="1972594"/>
            <a:ext cx="4757980" cy="2871525"/>
          </a:xfrm>
          <a:prstGeom prst="rect">
            <a:avLst/>
          </a:prstGeom>
          <a:ln w="12700">
            <a:solidFill>
              <a:schemeClr val="tx1"/>
            </a:solidFill>
          </a:ln>
        </p:spPr>
      </p:pic>
      <p:pic>
        <p:nvPicPr>
          <p:cNvPr id="5" name="Resim 4">
            <a:extLst>
              <a:ext uri="{FF2B5EF4-FFF2-40B4-BE49-F238E27FC236}">
                <a16:creationId xmlns:a16="http://schemas.microsoft.com/office/drawing/2014/main" id="{D13BB769-4203-4FFF-9613-AF02A9658E36}"/>
              </a:ext>
            </a:extLst>
          </p:cNvPr>
          <p:cNvPicPr/>
          <p:nvPr/>
        </p:nvPicPr>
        <p:blipFill>
          <a:blip r:embed="rId3"/>
          <a:stretch>
            <a:fillRect/>
          </a:stretch>
        </p:blipFill>
        <p:spPr>
          <a:xfrm>
            <a:off x="6496025" y="1972594"/>
            <a:ext cx="4757979" cy="2871525"/>
          </a:xfrm>
          <a:prstGeom prst="rect">
            <a:avLst/>
          </a:prstGeom>
          <a:ln w="12700">
            <a:solidFill>
              <a:schemeClr val="tx1"/>
            </a:solidFill>
          </a:ln>
        </p:spPr>
      </p:pic>
      <p:sp>
        <p:nvSpPr>
          <p:cNvPr id="7" name="Metin kutusu 6">
            <a:extLst>
              <a:ext uri="{FF2B5EF4-FFF2-40B4-BE49-F238E27FC236}">
                <a16:creationId xmlns:a16="http://schemas.microsoft.com/office/drawing/2014/main" id="{339D15F3-9AE1-4A06-B954-EFC063D3677B}"/>
              </a:ext>
            </a:extLst>
          </p:cNvPr>
          <p:cNvSpPr txBox="1"/>
          <p:nvPr/>
        </p:nvSpPr>
        <p:spPr>
          <a:xfrm>
            <a:off x="3192331" y="5502798"/>
            <a:ext cx="5844291" cy="790537"/>
          </a:xfrm>
          <a:prstGeom prst="rect">
            <a:avLst/>
          </a:prstGeom>
          <a:noFill/>
        </p:spPr>
        <p:txBody>
          <a:bodyPr wrap="square">
            <a:spAutoFit/>
          </a:bodyPr>
          <a:lstStyle/>
          <a:p>
            <a:pPr algn="ctr">
              <a:lnSpc>
                <a:spcPct val="107000"/>
              </a:lnSpc>
              <a:spcAft>
                <a:spcPts val="800"/>
              </a:spcAft>
            </a:pPr>
            <a:r>
              <a:rPr lang="tr-TR" sz="22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Tilt</a:t>
            </a:r>
            <a:r>
              <a:rPr lang="tr-TR" sz="2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Hava Fotoğrafı çekim işlemleri (Haritalama</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tr-TR" sz="2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id="{044A9336-0A0E-48C5-B373-FF5E04F4C858}"/>
              </a:ext>
            </a:extLst>
          </p:cNvPr>
          <p:cNvSpPr txBox="1"/>
          <p:nvPr/>
        </p:nvSpPr>
        <p:spPr>
          <a:xfrm>
            <a:off x="2322136" y="428291"/>
            <a:ext cx="7547728" cy="523220"/>
          </a:xfrm>
          <a:prstGeom prst="rect">
            <a:avLst/>
          </a:prstGeom>
          <a:noFill/>
        </p:spPr>
        <p:txBody>
          <a:bodyPr wrap="square">
            <a:spAutoFit/>
          </a:bodyPr>
          <a:lstStyle/>
          <a:p>
            <a:pPr algn="ctr"/>
            <a:r>
              <a:rPr lang="tr-TR" sz="2800" b="1" dirty="0">
                <a:solidFill>
                  <a:srgbClr val="FFFF00"/>
                </a:solidFill>
                <a:effectLst/>
                <a:latin typeface="Cambria" panose="02040503050406030204" pitchFamily="18" charset="0"/>
                <a:ea typeface="Cambria" panose="02040503050406030204" pitchFamily="18" charset="0"/>
              </a:rPr>
              <a:t>LH-VF 20E VTOL </a:t>
            </a:r>
            <a:r>
              <a:rPr lang="tr-TR" sz="2800" b="1" dirty="0">
                <a:solidFill>
                  <a:srgbClr val="FFFF00"/>
                </a:solidFill>
                <a:latin typeface="Cambria" panose="02040503050406030204" pitchFamily="18" charset="0"/>
                <a:ea typeface="Cambria" panose="02040503050406030204" pitchFamily="18" charset="0"/>
              </a:rPr>
              <a:t>Kanatlı </a:t>
            </a:r>
            <a:r>
              <a:rPr lang="tr-TR" sz="2800" b="1" dirty="0">
                <a:solidFill>
                  <a:srgbClr val="FFFF00"/>
                </a:solidFill>
                <a:effectLst/>
                <a:latin typeface="Cambria" panose="02040503050406030204" pitchFamily="18" charset="0"/>
                <a:ea typeface="Cambria" panose="02040503050406030204" pitchFamily="18" charset="0"/>
              </a:rPr>
              <a:t>İnsansız Hava Aracı </a:t>
            </a:r>
            <a:endParaRPr lang="tr-TR" sz="2800" b="1" dirty="0">
              <a:solidFill>
                <a:srgbClr val="FFFF00"/>
              </a:solidFill>
              <a:latin typeface="Cambria" panose="02040503050406030204" pitchFamily="18" charset="0"/>
              <a:ea typeface="Cambria" panose="02040503050406030204" pitchFamily="18" charset="0"/>
            </a:endParaRPr>
          </a:p>
        </p:txBody>
      </p:sp>
      <p:sp>
        <p:nvSpPr>
          <p:cNvPr id="2" name="Metin kutusu 1">
            <a:extLst>
              <a:ext uri="{FF2B5EF4-FFF2-40B4-BE49-F238E27FC236}">
                <a16:creationId xmlns:a16="http://schemas.microsoft.com/office/drawing/2014/main" id="{38CA9B70-E776-4A04-B617-4E7FA13EEB9E}"/>
              </a:ext>
            </a:extLst>
          </p:cNvPr>
          <p:cNvSpPr txBox="1"/>
          <p:nvPr/>
        </p:nvSpPr>
        <p:spPr>
          <a:xfrm>
            <a:off x="3064830" y="1245815"/>
            <a:ext cx="6106332" cy="37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tr-TR"/>
            </a:defPPr>
            <a:lvl1pPr marR="0" lvl="0" indent="0" algn="ctr" eaLnBrk="0" fontAlgn="base" hangingPunct="0">
              <a:lnSpc>
                <a:spcPct val="100000"/>
              </a:lnSpc>
              <a:spcBef>
                <a:spcPct val="0"/>
              </a:spcBef>
              <a:spcAft>
                <a:spcPct val="0"/>
              </a:spcAft>
              <a:buClrTx/>
              <a:buSzTx/>
              <a:tabLst/>
              <a:defRPr kumimoji="0" sz="2200" b="1" i="0" u="none" strike="noStrike" cap="none" normalizeH="0" baseline="0">
                <a:ln>
                  <a:noFill/>
                </a:ln>
                <a:effectLst/>
                <a:latin typeface="Cambria" panose="02040503050406030204" pitchFamily="18" charset="0"/>
                <a:ea typeface="Cambria" panose="02040503050406030204" pitchFamily="18" charset="0"/>
                <a:cs typeface="Arial" panose="020B0604020202020204" pitchFamily="34" charset="0"/>
              </a:defRPr>
            </a:lvl1pPr>
          </a:lstStyle>
          <a:p>
            <a:r>
              <a:rPr lang="tr-TR" dirty="0"/>
              <a:t>Kullanım Alanları</a:t>
            </a:r>
          </a:p>
        </p:txBody>
      </p:sp>
    </p:spTree>
    <p:extLst>
      <p:ext uri="{BB962C8B-B14F-4D97-AF65-F5344CB8AC3E}">
        <p14:creationId xmlns:p14="http://schemas.microsoft.com/office/powerpoint/2010/main" val="3233380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B32D2B5-D8D0-4CC6-AF63-D34010082B60}"/>
              </a:ext>
            </a:extLst>
          </p:cNvPr>
          <p:cNvSpPr txBox="1"/>
          <p:nvPr/>
        </p:nvSpPr>
        <p:spPr>
          <a:xfrm>
            <a:off x="3267560" y="5431257"/>
            <a:ext cx="6106332" cy="373757"/>
          </a:xfrm>
          <a:prstGeom prst="rect">
            <a:avLst/>
          </a:prstGeom>
          <a:noFill/>
        </p:spPr>
        <p:txBody>
          <a:bodyPr wrap="square">
            <a:spAutoFit/>
          </a:bodyPr>
          <a:lstStyle>
            <a:defPPr>
              <a:defRPr lang="tr-TR"/>
            </a:defPPr>
            <a:lvl1pPr algn="ctr">
              <a:lnSpc>
                <a:spcPct val="107000"/>
              </a:lnSpc>
              <a:spcAft>
                <a:spcPts val="800"/>
              </a:spcAft>
              <a:defRPr sz="22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lvl1pPr>
          </a:lstStyle>
          <a:p>
            <a:r>
              <a:rPr lang="tr-TR" dirty="0"/>
              <a:t>3D Modelleme fotoğraf oluşturma</a:t>
            </a:r>
          </a:p>
        </p:txBody>
      </p:sp>
      <p:pic>
        <p:nvPicPr>
          <p:cNvPr id="4" name="Resim 3">
            <a:extLst>
              <a:ext uri="{FF2B5EF4-FFF2-40B4-BE49-F238E27FC236}">
                <a16:creationId xmlns:a16="http://schemas.microsoft.com/office/drawing/2014/main" id="{861F0B48-0EB9-4E7E-8064-EB0B2A7D0F59}"/>
              </a:ext>
            </a:extLst>
          </p:cNvPr>
          <p:cNvPicPr/>
          <p:nvPr/>
        </p:nvPicPr>
        <p:blipFill>
          <a:blip r:embed="rId2"/>
          <a:stretch>
            <a:fillRect/>
          </a:stretch>
        </p:blipFill>
        <p:spPr>
          <a:xfrm>
            <a:off x="1342764" y="1735137"/>
            <a:ext cx="4396354" cy="3177826"/>
          </a:xfrm>
          <a:prstGeom prst="rect">
            <a:avLst/>
          </a:prstGeom>
          <a:ln w="12700">
            <a:solidFill>
              <a:schemeClr val="tx1"/>
            </a:solidFill>
          </a:ln>
        </p:spPr>
      </p:pic>
      <p:pic>
        <p:nvPicPr>
          <p:cNvPr id="7" name="Resim 6">
            <a:extLst>
              <a:ext uri="{FF2B5EF4-FFF2-40B4-BE49-F238E27FC236}">
                <a16:creationId xmlns:a16="http://schemas.microsoft.com/office/drawing/2014/main" id="{C4A7779C-2D94-4656-B01A-3C9426B79E38}"/>
              </a:ext>
            </a:extLst>
          </p:cNvPr>
          <p:cNvPicPr>
            <a:picLocks noChangeAspect="1"/>
          </p:cNvPicPr>
          <p:nvPr/>
        </p:nvPicPr>
        <p:blipFill>
          <a:blip r:embed="rId3"/>
          <a:stretch>
            <a:fillRect/>
          </a:stretch>
        </p:blipFill>
        <p:spPr>
          <a:xfrm>
            <a:off x="6452496" y="1735423"/>
            <a:ext cx="4396740" cy="3177540"/>
          </a:xfrm>
          <a:prstGeom prst="rect">
            <a:avLst/>
          </a:prstGeom>
          <a:ln w="12700">
            <a:solidFill>
              <a:schemeClr val="tx1"/>
            </a:solidFill>
          </a:ln>
        </p:spPr>
      </p:pic>
      <p:sp>
        <p:nvSpPr>
          <p:cNvPr id="11" name="Metin kutusu 10">
            <a:extLst>
              <a:ext uri="{FF2B5EF4-FFF2-40B4-BE49-F238E27FC236}">
                <a16:creationId xmlns:a16="http://schemas.microsoft.com/office/drawing/2014/main" id="{7DD2061D-0678-4632-9DFF-BF8A6A526E36}"/>
              </a:ext>
            </a:extLst>
          </p:cNvPr>
          <p:cNvSpPr txBox="1"/>
          <p:nvPr/>
        </p:nvSpPr>
        <p:spPr>
          <a:xfrm>
            <a:off x="2322136" y="409437"/>
            <a:ext cx="7547728" cy="523220"/>
          </a:xfrm>
          <a:prstGeom prst="rect">
            <a:avLst/>
          </a:prstGeom>
          <a:noFill/>
        </p:spPr>
        <p:txBody>
          <a:bodyPr wrap="square">
            <a:spAutoFit/>
          </a:bodyPr>
          <a:lstStyle/>
          <a:p>
            <a:pPr algn="ctr"/>
            <a:r>
              <a:rPr lang="tr-TR" sz="2800" b="1" dirty="0">
                <a:solidFill>
                  <a:srgbClr val="FFFF00"/>
                </a:solidFill>
                <a:effectLst/>
                <a:latin typeface="Cambria" panose="02040503050406030204" pitchFamily="18" charset="0"/>
                <a:ea typeface="Cambria" panose="02040503050406030204" pitchFamily="18" charset="0"/>
              </a:rPr>
              <a:t>LH-VF 20E VTOL </a:t>
            </a:r>
            <a:r>
              <a:rPr lang="tr-TR" sz="2800" b="1" dirty="0">
                <a:solidFill>
                  <a:srgbClr val="FFFF00"/>
                </a:solidFill>
                <a:latin typeface="Cambria" panose="02040503050406030204" pitchFamily="18" charset="0"/>
                <a:ea typeface="Cambria" panose="02040503050406030204" pitchFamily="18" charset="0"/>
              </a:rPr>
              <a:t>Kanatlı </a:t>
            </a:r>
            <a:r>
              <a:rPr lang="tr-TR" sz="2800" b="1" dirty="0">
                <a:solidFill>
                  <a:srgbClr val="FFFF00"/>
                </a:solidFill>
                <a:effectLst/>
                <a:latin typeface="Cambria" panose="02040503050406030204" pitchFamily="18" charset="0"/>
                <a:ea typeface="Cambria" panose="02040503050406030204" pitchFamily="18" charset="0"/>
              </a:rPr>
              <a:t>İnsansız Hava Aracı </a:t>
            </a:r>
            <a:endParaRPr lang="tr-TR" sz="2800" b="1" dirty="0">
              <a:solidFill>
                <a:srgbClr val="FFFF00"/>
              </a:solidFill>
              <a:latin typeface="Cambria" panose="02040503050406030204" pitchFamily="18" charset="0"/>
              <a:ea typeface="Cambria" panose="02040503050406030204" pitchFamily="18" charset="0"/>
            </a:endParaRPr>
          </a:p>
        </p:txBody>
      </p:sp>
      <p:sp>
        <p:nvSpPr>
          <p:cNvPr id="2" name="Metin kutusu 1">
            <a:extLst>
              <a:ext uri="{FF2B5EF4-FFF2-40B4-BE49-F238E27FC236}">
                <a16:creationId xmlns:a16="http://schemas.microsoft.com/office/drawing/2014/main" id="{EC9DEDB0-3B50-44E2-90D0-AC0B4319F43E}"/>
              </a:ext>
            </a:extLst>
          </p:cNvPr>
          <p:cNvSpPr txBox="1"/>
          <p:nvPr/>
        </p:nvSpPr>
        <p:spPr>
          <a:xfrm>
            <a:off x="3064830" y="1245815"/>
            <a:ext cx="6106332" cy="37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tr-TR"/>
            </a:defPPr>
            <a:lvl1pPr marR="0" lvl="0" indent="0" algn="ctr" eaLnBrk="0" fontAlgn="base" hangingPunct="0">
              <a:lnSpc>
                <a:spcPct val="100000"/>
              </a:lnSpc>
              <a:spcBef>
                <a:spcPct val="0"/>
              </a:spcBef>
              <a:spcAft>
                <a:spcPct val="0"/>
              </a:spcAft>
              <a:buClrTx/>
              <a:buSzTx/>
              <a:tabLst/>
              <a:defRPr kumimoji="0" sz="2200" b="1" i="0" u="none" strike="noStrike" cap="none" normalizeH="0" baseline="0">
                <a:ln>
                  <a:noFill/>
                </a:ln>
                <a:effectLst/>
                <a:latin typeface="Cambria" panose="02040503050406030204" pitchFamily="18" charset="0"/>
                <a:ea typeface="Cambria" panose="02040503050406030204" pitchFamily="18" charset="0"/>
                <a:cs typeface="Arial" panose="020B0604020202020204" pitchFamily="34" charset="0"/>
              </a:defRPr>
            </a:lvl1pPr>
          </a:lstStyle>
          <a:p>
            <a:r>
              <a:rPr lang="tr-TR" dirty="0"/>
              <a:t>Kullanım Alanları</a:t>
            </a:r>
          </a:p>
        </p:txBody>
      </p:sp>
    </p:spTree>
    <p:extLst>
      <p:ext uri="{BB962C8B-B14F-4D97-AF65-F5344CB8AC3E}">
        <p14:creationId xmlns:p14="http://schemas.microsoft.com/office/powerpoint/2010/main" val="1778822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D5010E6C-8C05-4450-A34F-A9EE2F2EEE65}"/>
              </a:ext>
            </a:extLst>
          </p:cNvPr>
          <p:cNvSpPr txBox="1"/>
          <p:nvPr/>
        </p:nvSpPr>
        <p:spPr>
          <a:xfrm>
            <a:off x="1376304" y="418865"/>
            <a:ext cx="9426814" cy="523220"/>
          </a:xfrm>
          <a:prstGeom prst="rect">
            <a:avLst/>
          </a:prstGeom>
          <a:noFill/>
        </p:spPr>
        <p:txBody>
          <a:bodyPr wrap="square">
            <a:spAutoFit/>
          </a:bodyPr>
          <a:lstStyle/>
          <a:p>
            <a:pPr algn="ctr"/>
            <a:r>
              <a:rPr lang="tr-TR" sz="2800" b="1" dirty="0">
                <a:solidFill>
                  <a:srgbClr val="FFFF00"/>
                </a:solidFill>
                <a:effectLst/>
                <a:latin typeface="Cambria" panose="02040503050406030204" pitchFamily="18" charset="0"/>
                <a:ea typeface="Cambria" panose="02040503050406030204" pitchFamily="18" charset="0"/>
              </a:rPr>
              <a:t>LH-VF 20E VTOL İHA Standartlara Uyumluluk Belgesi</a:t>
            </a:r>
            <a:endParaRPr lang="tr-TR" sz="2800" b="1" dirty="0">
              <a:solidFill>
                <a:srgbClr val="FFFF00"/>
              </a:solidFill>
              <a:latin typeface="Cambria" panose="02040503050406030204" pitchFamily="18" charset="0"/>
              <a:ea typeface="Cambria" panose="02040503050406030204" pitchFamily="18" charset="0"/>
            </a:endParaRPr>
          </a:p>
        </p:txBody>
      </p:sp>
      <p:graphicFrame>
        <p:nvGraphicFramePr>
          <p:cNvPr id="12" name="Tablo 11">
            <a:extLst>
              <a:ext uri="{FF2B5EF4-FFF2-40B4-BE49-F238E27FC236}">
                <a16:creationId xmlns:a16="http://schemas.microsoft.com/office/drawing/2014/main" id="{BF8F9447-C67C-43C6-A146-2DD8A1621ECD}"/>
              </a:ext>
            </a:extLst>
          </p:cNvPr>
          <p:cNvGraphicFramePr>
            <a:graphicFrameLocks noGrp="1"/>
          </p:cNvGraphicFramePr>
          <p:nvPr>
            <p:extLst>
              <p:ext uri="{D42A27DB-BD31-4B8C-83A1-F6EECF244321}">
                <p14:modId xmlns:p14="http://schemas.microsoft.com/office/powerpoint/2010/main" val="259778791"/>
              </p:ext>
            </p:extLst>
          </p:nvPr>
        </p:nvGraphicFramePr>
        <p:xfrm>
          <a:off x="678730" y="1574275"/>
          <a:ext cx="7070102" cy="4718294"/>
        </p:xfrm>
        <a:graphic>
          <a:graphicData uri="http://schemas.openxmlformats.org/drawingml/2006/table">
            <a:tbl>
              <a:tblPr firstRow="1" firstCol="1" bandRow="1">
                <a:tableStyleId>{5C22544A-7EE6-4342-B048-85BDC9FD1C3A}</a:tableStyleId>
              </a:tblPr>
              <a:tblGrid>
                <a:gridCol w="1700641">
                  <a:extLst>
                    <a:ext uri="{9D8B030D-6E8A-4147-A177-3AD203B41FA5}">
                      <a16:colId xmlns:a16="http://schemas.microsoft.com/office/drawing/2014/main" val="2096419964"/>
                    </a:ext>
                  </a:extLst>
                </a:gridCol>
                <a:gridCol w="3531235">
                  <a:extLst>
                    <a:ext uri="{9D8B030D-6E8A-4147-A177-3AD203B41FA5}">
                      <a16:colId xmlns:a16="http://schemas.microsoft.com/office/drawing/2014/main" val="3762610452"/>
                    </a:ext>
                  </a:extLst>
                </a:gridCol>
                <a:gridCol w="1838226">
                  <a:extLst>
                    <a:ext uri="{9D8B030D-6E8A-4147-A177-3AD203B41FA5}">
                      <a16:colId xmlns:a16="http://schemas.microsoft.com/office/drawing/2014/main" val="4044728992"/>
                    </a:ext>
                  </a:extLst>
                </a:gridCol>
              </a:tblGrid>
              <a:tr h="531435">
                <a:tc gridSpan="3">
                  <a:txBody>
                    <a:bodyPr/>
                    <a:lstStyle/>
                    <a:p>
                      <a:pPr algn="ctr">
                        <a:lnSpc>
                          <a:spcPct val="115000"/>
                        </a:lnSpc>
                        <a:spcAft>
                          <a:spcPts val="1000"/>
                        </a:spcAft>
                        <a:tabLst>
                          <a:tab pos="270510" algn="l"/>
                        </a:tabLst>
                      </a:pPr>
                      <a:r>
                        <a:rPr lang="tr-TR" sz="1600" dirty="0">
                          <a:solidFill>
                            <a:schemeClr val="tx1"/>
                          </a:solidFill>
                          <a:effectLst/>
                          <a:latin typeface="Cambria" panose="02040503050406030204" pitchFamily="18" charset="0"/>
                          <a:ea typeface="Cambria" panose="02040503050406030204" pitchFamily="18" charset="0"/>
                        </a:rPr>
                        <a:t>İmalatında Kullanılan Standartlar</a:t>
                      </a:r>
                      <a:endParaRPr lang="tr-TR"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41224308"/>
                  </a:ext>
                </a:extLst>
              </a:tr>
              <a:tr h="696320">
                <a:tc>
                  <a:txBody>
                    <a:bodyPr/>
                    <a:lstStyle/>
                    <a:p>
                      <a:pPr algn="ctr">
                        <a:lnSpc>
                          <a:spcPct val="115000"/>
                        </a:lnSpc>
                        <a:spcAft>
                          <a:spcPts val="1000"/>
                        </a:spcAft>
                      </a:pPr>
                      <a:r>
                        <a:rPr lang="tr-TR" sz="1400" dirty="0">
                          <a:solidFill>
                            <a:schemeClr val="tx1"/>
                          </a:solidFill>
                          <a:effectLst/>
                          <a:latin typeface="Cambria" panose="02040503050406030204" pitchFamily="18" charset="0"/>
                          <a:ea typeface="Cambria" panose="02040503050406030204" pitchFamily="18" charset="0"/>
                        </a:rPr>
                        <a:t>Güvenlik (</a:t>
                      </a:r>
                      <a:r>
                        <a:rPr lang="tr-TR" sz="1400" dirty="0" err="1">
                          <a:solidFill>
                            <a:schemeClr val="tx1"/>
                          </a:solidFill>
                          <a:effectLst/>
                          <a:latin typeface="Cambria" panose="02040503050406030204" pitchFamily="18" charset="0"/>
                          <a:ea typeface="Cambria" panose="02040503050406030204" pitchFamily="18" charset="0"/>
                        </a:rPr>
                        <a:t>Safety</a:t>
                      </a:r>
                      <a:r>
                        <a:rPr lang="tr-TR" sz="1400" dirty="0">
                          <a:solidFill>
                            <a:schemeClr val="tx1"/>
                          </a:solidFill>
                          <a:effectLst/>
                          <a:latin typeface="Cambria" panose="02040503050406030204" pitchFamily="18" charset="0"/>
                          <a:ea typeface="Cambria" panose="02040503050406030204" pitchFamily="18" charset="0"/>
                        </a:rPr>
                        <a:t>)</a:t>
                      </a:r>
                      <a:endParaRPr lang="tr-TR" sz="1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70510" algn="l"/>
                        </a:tabLst>
                      </a:pPr>
                      <a:r>
                        <a:rPr lang="tr-TR" sz="1400">
                          <a:solidFill>
                            <a:schemeClr val="tx1"/>
                          </a:solidFill>
                          <a:effectLst/>
                          <a:latin typeface="Cambria" panose="02040503050406030204" pitchFamily="18" charset="0"/>
                          <a:ea typeface="Cambria" panose="02040503050406030204" pitchFamily="18" charset="0"/>
                        </a:rPr>
                        <a:t>EN 62368-1:2014+A11:2017</a:t>
                      </a:r>
                      <a:endParaRPr lang="tr-TR" sz="1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70510" algn="l"/>
                        </a:tabLst>
                      </a:pPr>
                      <a:r>
                        <a:rPr lang="tr-TR" sz="1400">
                          <a:solidFill>
                            <a:schemeClr val="tx1"/>
                          </a:solidFill>
                          <a:effectLst/>
                          <a:latin typeface="Cambria" panose="02040503050406030204" pitchFamily="18" charset="0"/>
                          <a:ea typeface="Cambria" panose="02040503050406030204" pitchFamily="18" charset="0"/>
                        </a:rPr>
                        <a:t>BOKE-200701449S</a:t>
                      </a:r>
                      <a:endParaRPr lang="tr-TR" sz="1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1631302"/>
                  </a:ext>
                </a:extLst>
              </a:tr>
              <a:tr h="642757">
                <a:tc>
                  <a:txBody>
                    <a:bodyPr/>
                    <a:lstStyle/>
                    <a:p>
                      <a:pPr algn="ctr">
                        <a:lnSpc>
                          <a:spcPct val="115000"/>
                        </a:lnSpc>
                        <a:spcAft>
                          <a:spcPts val="1000"/>
                        </a:spcAft>
                      </a:pPr>
                      <a:r>
                        <a:rPr lang="tr-TR" sz="1400" dirty="0">
                          <a:solidFill>
                            <a:schemeClr val="tx1"/>
                          </a:solidFill>
                          <a:effectLst/>
                          <a:latin typeface="Cambria" panose="02040503050406030204" pitchFamily="18" charset="0"/>
                          <a:ea typeface="Cambria" panose="02040503050406030204" pitchFamily="18" charset="0"/>
                        </a:rPr>
                        <a:t>Sağlık (</a:t>
                      </a:r>
                      <a:r>
                        <a:rPr lang="tr-TR" sz="1400" dirty="0" err="1">
                          <a:solidFill>
                            <a:schemeClr val="tx1"/>
                          </a:solidFill>
                          <a:effectLst/>
                          <a:latin typeface="Cambria" panose="02040503050406030204" pitchFamily="18" charset="0"/>
                          <a:ea typeface="Cambria" panose="02040503050406030204" pitchFamily="18" charset="0"/>
                        </a:rPr>
                        <a:t>Health</a:t>
                      </a:r>
                      <a:r>
                        <a:rPr lang="tr-TR" sz="1400" dirty="0">
                          <a:solidFill>
                            <a:schemeClr val="tx1"/>
                          </a:solidFill>
                          <a:effectLst/>
                          <a:latin typeface="Cambria" panose="02040503050406030204" pitchFamily="18" charset="0"/>
                          <a:ea typeface="Cambria" panose="02040503050406030204" pitchFamily="18" charset="0"/>
                        </a:rPr>
                        <a:t>)</a:t>
                      </a:r>
                      <a:endParaRPr lang="tr-TR" sz="1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70510" algn="l"/>
                        </a:tabLst>
                      </a:pPr>
                      <a:r>
                        <a:rPr lang="tr-TR" sz="1400">
                          <a:solidFill>
                            <a:schemeClr val="tx1"/>
                          </a:solidFill>
                          <a:effectLst/>
                          <a:latin typeface="Cambria" panose="02040503050406030204" pitchFamily="18" charset="0"/>
                          <a:ea typeface="Cambria" panose="02040503050406030204" pitchFamily="18" charset="0"/>
                        </a:rPr>
                        <a:t>EN 62311:2008</a:t>
                      </a:r>
                      <a:endParaRPr lang="tr-TR" sz="1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70510" algn="l"/>
                        </a:tabLst>
                      </a:pPr>
                      <a:r>
                        <a:rPr lang="tr-TR" sz="1400">
                          <a:solidFill>
                            <a:schemeClr val="tx1"/>
                          </a:solidFill>
                          <a:effectLst/>
                          <a:latin typeface="Cambria" panose="02040503050406030204" pitchFamily="18" charset="0"/>
                          <a:ea typeface="Cambria" panose="02040503050406030204" pitchFamily="18" charset="0"/>
                        </a:rPr>
                        <a:t>BOKE-200701448E-2</a:t>
                      </a:r>
                      <a:endParaRPr lang="tr-TR" sz="1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709958"/>
                  </a:ext>
                </a:extLst>
              </a:tr>
              <a:tr h="524919">
                <a:tc rowSpan="4">
                  <a:txBody>
                    <a:bodyPr/>
                    <a:lstStyle/>
                    <a:p>
                      <a:pPr algn="ctr">
                        <a:lnSpc>
                          <a:spcPct val="115000"/>
                        </a:lnSpc>
                        <a:spcAft>
                          <a:spcPts val="1000"/>
                        </a:spcAft>
                      </a:pPr>
                      <a:r>
                        <a:rPr lang="tr-TR" sz="1400" dirty="0">
                          <a:solidFill>
                            <a:schemeClr val="tx1"/>
                          </a:solidFill>
                          <a:effectLst/>
                          <a:latin typeface="Cambria" panose="02040503050406030204" pitchFamily="18" charset="0"/>
                          <a:ea typeface="Cambria" panose="02040503050406030204" pitchFamily="18" charset="0"/>
                        </a:rPr>
                        <a:t>Elektro Manyetik Uyumluluk (EMC)</a:t>
                      </a:r>
                      <a:endParaRPr lang="tr-TR" sz="1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70510" algn="l"/>
                        </a:tabLst>
                      </a:pPr>
                      <a:r>
                        <a:rPr lang="tr-TR" sz="1400">
                          <a:solidFill>
                            <a:schemeClr val="tx1"/>
                          </a:solidFill>
                          <a:effectLst/>
                          <a:latin typeface="Cambria" panose="02040503050406030204" pitchFamily="18" charset="0"/>
                          <a:ea typeface="Cambria" panose="02040503050406030204" pitchFamily="18" charset="0"/>
                        </a:rPr>
                        <a:t>ETSI EN 301 489-1 V2.2.3 (2019-11)</a:t>
                      </a:r>
                      <a:endParaRPr lang="tr-TR" sz="1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nSpc>
                          <a:spcPct val="115000"/>
                        </a:lnSpc>
                        <a:spcAft>
                          <a:spcPts val="1000"/>
                        </a:spcAft>
                        <a:tabLst>
                          <a:tab pos="270510" algn="l"/>
                        </a:tabLst>
                      </a:pPr>
                      <a:r>
                        <a:rPr lang="tr-TR" sz="1400">
                          <a:solidFill>
                            <a:schemeClr val="tx1"/>
                          </a:solidFill>
                          <a:effectLst/>
                          <a:latin typeface="Cambria" panose="02040503050406030204" pitchFamily="18" charset="0"/>
                          <a:ea typeface="Cambria" panose="02040503050406030204" pitchFamily="18" charset="0"/>
                        </a:rPr>
                        <a:t>BOKE-200701448E-1</a:t>
                      </a:r>
                      <a:endParaRPr lang="tr-TR" sz="1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647288"/>
                  </a:ext>
                </a:extLst>
              </a:tr>
              <a:tr h="511834">
                <a:tc vMerge="1">
                  <a:txBody>
                    <a:bodyPr/>
                    <a:lstStyle/>
                    <a:p>
                      <a:endParaRPr lang="tr-TR"/>
                    </a:p>
                  </a:txBody>
                  <a:tcPr/>
                </a:tc>
                <a:tc>
                  <a:txBody>
                    <a:bodyPr/>
                    <a:lstStyle/>
                    <a:p>
                      <a:pPr>
                        <a:lnSpc>
                          <a:spcPct val="115000"/>
                        </a:lnSpc>
                        <a:spcAft>
                          <a:spcPts val="1000"/>
                        </a:spcAft>
                        <a:tabLst>
                          <a:tab pos="270510" algn="l"/>
                        </a:tabLst>
                      </a:pPr>
                      <a:r>
                        <a:rPr lang="tr-TR" sz="1400">
                          <a:solidFill>
                            <a:schemeClr val="tx1"/>
                          </a:solidFill>
                          <a:effectLst/>
                          <a:latin typeface="Cambria" panose="02040503050406030204" pitchFamily="18" charset="0"/>
                          <a:ea typeface="Cambria" panose="02040503050406030204" pitchFamily="18" charset="0"/>
                        </a:rPr>
                        <a:t>ETSI EN 301 489-3 V2.1.1 (2019-03)</a:t>
                      </a:r>
                      <a:endParaRPr lang="tr-TR" sz="1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tr-TR"/>
                    </a:p>
                  </a:txBody>
                  <a:tcPr/>
                </a:tc>
                <a:extLst>
                  <a:ext uri="{0D108BD9-81ED-4DB2-BD59-A6C34878D82A}">
                    <a16:rowId xmlns:a16="http://schemas.microsoft.com/office/drawing/2014/main" val="3137916433"/>
                  </a:ext>
                </a:extLst>
              </a:tr>
              <a:tr h="574334">
                <a:tc vMerge="1">
                  <a:txBody>
                    <a:bodyPr/>
                    <a:lstStyle/>
                    <a:p>
                      <a:endParaRPr lang="tr-TR"/>
                    </a:p>
                  </a:txBody>
                  <a:tcPr/>
                </a:tc>
                <a:tc>
                  <a:txBody>
                    <a:bodyPr/>
                    <a:lstStyle/>
                    <a:p>
                      <a:pPr>
                        <a:lnSpc>
                          <a:spcPct val="115000"/>
                        </a:lnSpc>
                        <a:spcAft>
                          <a:spcPts val="1000"/>
                        </a:spcAft>
                        <a:tabLst>
                          <a:tab pos="270510" algn="l"/>
                        </a:tabLst>
                      </a:pPr>
                      <a:r>
                        <a:rPr lang="tr-TR" sz="1400">
                          <a:solidFill>
                            <a:schemeClr val="tx1"/>
                          </a:solidFill>
                          <a:effectLst/>
                          <a:latin typeface="Cambria" panose="02040503050406030204" pitchFamily="18" charset="0"/>
                          <a:ea typeface="Cambria" panose="02040503050406030204" pitchFamily="18" charset="0"/>
                        </a:rPr>
                        <a:t>Draft ETSI EN 301 489-17 V3.2.2 (2019-12)</a:t>
                      </a:r>
                      <a:endParaRPr lang="tr-TR" sz="1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tr-TR"/>
                    </a:p>
                  </a:txBody>
                  <a:tcPr/>
                </a:tc>
                <a:extLst>
                  <a:ext uri="{0D108BD9-81ED-4DB2-BD59-A6C34878D82A}">
                    <a16:rowId xmlns:a16="http://schemas.microsoft.com/office/drawing/2014/main" val="394903383"/>
                  </a:ext>
                </a:extLst>
              </a:tr>
              <a:tr h="538002">
                <a:tc vMerge="1">
                  <a:txBody>
                    <a:bodyPr/>
                    <a:lstStyle/>
                    <a:p>
                      <a:endParaRPr lang="tr-TR"/>
                    </a:p>
                  </a:txBody>
                  <a:tcPr/>
                </a:tc>
                <a:tc>
                  <a:txBody>
                    <a:bodyPr/>
                    <a:lstStyle/>
                    <a:p>
                      <a:pPr>
                        <a:lnSpc>
                          <a:spcPct val="115000"/>
                        </a:lnSpc>
                        <a:spcAft>
                          <a:spcPts val="1000"/>
                        </a:spcAft>
                        <a:tabLst>
                          <a:tab pos="270510" algn="l"/>
                        </a:tabLst>
                      </a:pPr>
                      <a:r>
                        <a:rPr lang="tr-TR" sz="1400">
                          <a:solidFill>
                            <a:schemeClr val="tx1"/>
                          </a:solidFill>
                          <a:effectLst/>
                          <a:latin typeface="Cambria" panose="02040503050406030204" pitchFamily="18" charset="0"/>
                          <a:ea typeface="Cambria" panose="02040503050406030204" pitchFamily="18" charset="0"/>
                        </a:rPr>
                        <a:t>EN 55032:2015, EN 55035:2017</a:t>
                      </a:r>
                      <a:endParaRPr lang="tr-TR" sz="1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tr-TR"/>
                    </a:p>
                  </a:txBody>
                  <a:tcPr/>
                </a:tc>
                <a:extLst>
                  <a:ext uri="{0D108BD9-81ED-4DB2-BD59-A6C34878D82A}">
                    <a16:rowId xmlns:a16="http://schemas.microsoft.com/office/drawing/2014/main" val="2586621752"/>
                  </a:ext>
                </a:extLst>
              </a:tr>
              <a:tr h="698693">
                <a:tc>
                  <a:txBody>
                    <a:bodyPr/>
                    <a:lstStyle/>
                    <a:p>
                      <a:pPr algn="ctr">
                        <a:lnSpc>
                          <a:spcPct val="115000"/>
                        </a:lnSpc>
                        <a:spcAft>
                          <a:spcPts val="1000"/>
                        </a:spcAft>
                      </a:pPr>
                      <a:r>
                        <a:rPr lang="tr-TR" sz="1400" dirty="0" err="1">
                          <a:solidFill>
                            <a:schemeClr val="tx1"/>
                          </a:solidFill>
                          <a:effectLst/>
                          <a:latin typeface="Cambria" panose="02040503050406030204" pitchFamily="18" charset="0"/>
                          <a:ea typeface="Cambria" panose="02040503050406030204" pitchFamily="18" charset="0"/>
                        </a:rPr>
                        <a:t>Radio</a:t>
                      </a:r>
                      <a:r>
                        <a:rPr lang="tr-TR" sz="1400" dirty="0">
                          <a:solidFill>
                            <a:schemeClr val="tx1"/>
                          </a:solidFill>
                          <a:effectLst/>
                          <a:latin typeface="Cambria" panose="02040503050406030204" pitchFamily="18" charset="0"/>
                          <a:ea typeface="Cambria" panose="02040503050406030204" pitchFamily="18" charset="0"/>
                        </a:rPr>
                        <a:t>                  (Telsiz Yayımı)</a:t>
                      </a:r>
                      <a:endParaRPr lang="tr-TR" sz="1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70510" algn="l"/>
                        </a:tabLst>
                      </a:pPr>
                      <a:r>
                        <a:rPr lang="tr-TR" sz="1400">
                          <a:solidFill>
                            <a:schemeClr val="tx1"/>
                          </a:solidFill>
                          <a:effectLst/>
                          <a:latin typeface="Cambria" panose="02040503050406030204" pitchFamily="18" charset="0"/>
                          <a:ea typeface="Cambria" panose="02040503050406030204" pitchFamily="18" charset="0"/>
                        </a:rPr>
                        <a:t>ETSI EN 300 328 V2.2.2 (2019-07)</a:t>
                      </a:r>
                      <a:endParaRPr lang="tr-TR" sz="18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70510" algn="l"/>
                        </a:tabLst>
                      </a:pPr>
                      <a:r>
                        <a:rPr lang="tr-TR" sz="1400" dirty="0">
                          <a:solidFill>
                            <a:schemeClr val="tx1"/>
                          </a:solidFill>
                          <a:effectLst/>
                          <a:latin typeface="Cambria" panose="02040503050406030204" pitchFamily="18" charset="0"/>
                          <a:ea typeface="Cambria" panose="02040503050406030204" pitchFamily="18" charset="0"/>
                        </a:rPr>
                        <a:t>BOKE-200701448E</a:t>
                      </a:r>
                      <a:endParaRPr lang="tr-TR" sz="1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36195" marR="3619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1614206"/>
                  </a:ext>
                </a:extLst>
              </a:tr>
            </a:tbl>
          </a:graphicData>
        </a:graphic>
      </p:graphicFrame>
      <p:pic>
        <p:nvPicPr>
          <p:cNvPr id="14" name="Resim 13">
            <a:extLst>
              <a:ext uri="{FF2B5EF4-FFF2-40B4-BE49-F238E27FC236}">
                <a16:creationId xmlns:a16="http://schemas.microsoft.com/office/drawing/2014/main" id="{6CC234FA-6460-4AD9-9B83-C5674AFF8A56}"/>
              </a:ext>
            </a:extLst>
          </p:cNvPr>
          <p:cNvPicPr>
            <a:picLocks noChangeAspect="1"/>
          </p:cNvPicPr>
          <p:nvPr/>
        </p:nvPicPr>
        <p:blipFill>
          <a:blip r:embed="rId2"/>
          <a:stretch>
            <a:fillRect/>
          </a:stretch>
        </p:blipFill>
        <p:spPr>
          <a:xfrm>
            <a:off x="8278132" y="1559959"/>
            <a:ext cx="3363972" cy="4718293"/>
          </a:xfrm>
          <a:prstGeom prst="rect">
            <a:avLst/>
          </a:prstGeom>
          <a:ln w="12700">
            <a:solidFill>
              <a:schemeClr val="tx1"/>
            </a:solidFill>
          </a:ln>
        </p:spPr>
      </p:pic>
    </p:spTree>
    <p:extLst>
      <p:ext uri="{BB962C8B-B14F-4D97-AF65-F5344CB8AC3E}">
        <p14:creationId xmlns:p14="http://schemas.microsoft.com/office/powerpoint/2010/main" val="860315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C66BB0E-C638-47D4-94D5-79027ECC5E90}"/>
              </a:ext>
            </a:extLst>
          </p:cNvPr>
          <p:cNvPicPr/>
          <p:nvPr/>
        </p:nvPicPr>
        <p:blipFill>
          <a:blip r:embed="rId2"/>
          <a:stretch>
            <a:fillRect/>
          </a:stretch>
        </p:blipFill>
        <p:spPr>
          <a:xfrm>
            <a:off x="3108148" y="1432874"/>
            <a:ext cx="5975701" cy="3919956"/>
          </a:xfrm>
          <a:prstGeom prst="rect">
            <a:avLst/>
          </a:prstGeom>
          <a:ln w="12700">
            <a:solidFill>
              <a:schemeClr val="tx1"/>
            </a:solidFill>
          </a:ln>
        </p:spPr>
      </p:pic>
      <p:sp>
        <p:nvSpPr>
          <p:cNvPr id="2" name="Metin kutusu 1">
            <a:extLst>
              <a:ext uri="{FF2B5EF4-FFF2-40B4-BE49-F238E27FC236}">
                <a16:creationId xmlns:a16="http://schemas.microsoft.com/office/drawing/2014/main" id="{7BD9B437-5258-417B-B8A2-F24771D07D72}"/>
              </a:ext>
            </a:extLst>
          </p:cNvPr>
          <p:cNvSpPr txBox="1"/>
          <p:nvPr/>
        </p:nvSpPr>
        <p:spPr>
          <a:xfrm>
            <a:off x="1765277" y="428291"/>
            <a:ext cx="8698476" cy="523220"/>
          </a:xfrm>
          <a:prstGeom prst="rect">
            <a:avLst/>
          </a:prstGeom>
          <a:noFill/>
        </p:spPr>
        <p:txBody>
          <a:bodyPr wrap="square">
            <a:spAutoFit/>
          </a:bodyPr>
          <a:lstStyle/>
          <a:p>
            <a:pPr algn="ctr"/>
            <a:r>
              <a:rPr lang="tr-TR" sz="2800" b="1" dirty="0">
                <a:solidFill>
                  <a:srgbClr val="FFFF00"/>
                </a:solidFill>
                <a:effectLst/>
                <a:latin typeface="Cambria" panose="02040503050406030204" pitchFamily="18" charset="0"/>
                <a:ea typeface="Cambria" panose="02040503050406030204" pitchFamily="18" charset="0"/>
              </a:rPr>
              <a:t>LH-VF 40P VTOL</a:t>
            </a:r>
            <a:r>
              <a:rPr lang="tr-TR" sz="2800" b="1" dirty="0">
                <a:solidFill>
                  <a:srgbClr val="FFFF00"/>
                </a:solidFill>
                <a:latin typeface="Cambria" panose="02040503050406030204" pitchFamily="18" charset="0"/>
                <a:ea typeface="Cambria" panose="02040503050406030204" pitchFamily="18" charset="0"/>
              </a:rPr>
              <a:t> Kanatlı</a:t>
            </a:r>
            <a:r>
              <a:rPr lang="tr-TR" sz="2800" b="1" dirty="0">
                <a:solidFill>
                  <a:srgbClr val="FFFF00"/>
                </a:solidFill>
                <a:effectLst/>
                <a:latin typeface="Cambria" panose="02040503050406030204" pitchFamily="18" charset="0"/>
                <a:ea typeface="Cambria" panose="02040503050406030204" pitchFamily="18" charset="0"/>
              </a:rPr>
              <a:t> </a:t>
            </a:r>
            <a:r>
              <a:rPr lang="tr-TR"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Benzinli-</a:t>
            </a:r>
            <a:r>
              <a:rPr lang="tr-TR"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Hibrit</a:t>
            </a:r>
            <a:r>
              <a:rPr lang="tr-TR"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İHA</a:t>
            </a:r>
            <a:endParaRPr lang="tr-TR" sz="2800" b="1" dirty="0">
              <a:solidFill>
                <a:srgbClr val="FFFF00"/>
              </a:solidFill>
              <a:latin typeface="Cambria" panose="02040503050406030204" pitchFamily="18" charset="0"/>
              <a:ea typeface="Cambria" panose="02040503050406030204" pitchFamily="18" charset="0"/>
            </a:endParaRPr>
          </a:p>
        </p:txBody>
      </p:sp>
      <p:sp>
        <p:nvSpPr>
          <p:cNvPr id="8" name="Metin kutusu 7">
            <a:extLst>
              <a:ext uri="{FF2B5EF4-FFF2-40B4-BE49-F238E27FC236}">
                <a16:creationId xmlns:a16="http://schemas.microsoft.com/office/drawing/2014/main" id="{E0D549B1-BAEC-4529-9F76-A1F67843328C}"/>
              </a:ext>
            </a:extLst>
          </p:cNvPr>
          <p:cNvSpPr txBox="1"/>
          <p:nvPr/>
        </p:nvSpPr>
        <p:spPr>
          <a:xfrm>
            <a:off x="1076226" y="5471762"/>
            <a:ext cx="10039547" cy="790537"/>
          </a:xfrm>
          <a:prstGeom prst="rect">
            <a:avLst/>
          </a:prstGeom>
          <a:noFill/>
        </p:spPr>
        <p:txBody>
          <a:bodyPr wrap="square">
            <a:spAutoFit/>
          </a:bodyPr>
          <a:lstStyle/>
          <a:p>
            <a:pPr algn="just">
              <a:lnSpc>
                <a:spcPct val="107000"/>
              </a:lnSpc>
              <a:spcAft>
                <a:spcPts val="800"/>
              </a:spcAf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Elektrikli motoru ile dikey kalkış ve iniş yapabilen, sabit kanatları ve uzun gövdesi olan, </a:t>
            </a:r>
            <a:r>
              <a:rPr lang="tr-TR"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hibrid</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VTOL tasarımı ve benzinli pistonlu motor ile entegre edilmiştir.</a:t>
            </a:r>
          </a:p>
        </p:txBody>
      </p:sp>
    </p:spTree>
    <p:extLst>
      <p:ext uri="{BB962C8B-B14F-4D97-AF65-F5344CB8AC3E}">
        <p14:creationId xmlns:p14="http://schemas.microsoft.com/office/powerpoint/2010/main" val="764369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F65E410-4117-41D8-BAD4-EB51AA5C4C69}"/>
              </a:ext>
            </a:extLst>
          </p:cNvPr>
          <p:cNvPicPr/>
          <p:nvPr/>
        </p:nvPicPr>
        <p:blipFill>
          <a:blip r:embed="rId2"/>
          <a:stretch>
            <a:fillRect/>
          </a:stretch>
        </p:blipFill>
        <p:spPr>
          <a:xfrm>
            <a:off x="3091992" y="1455298"/>
            <a:ext cx="6023728" cy="3871988"/>
          </a:xfrm>
          <a:prstGeom prst="rect">
            <a:avLst/>
          </a:prstGeom>
          <a:ln w="12700">
            <a:solidFill>
              <a:schemeClr val="tx1"/>
            </a:solidFill>
          </a:ln>
        </p:spPr>
      </p:pic>
      <p:sp>
        <p:nvSpPr>
          <p:cNvPr id="7" name="Metin kutusu 6">
            <a:extLst>
              <a:ext uri="{FF2B5EF4-FFF2-40B4-BE49-F238E27FC236}">
                <a16:creationId xmlns:a16="http://schemas.microsoft.com/office/drawing/2014/main" id="{911AE4BF-6FA8-4702-A57D-751B96240050}"/>
              </a:ext>
            </a:extLst>
          </p:cNvPr>
          <p:cNvSpPr txBox="1"/>
          <p:nvPr/>
        </p:nvSpPr>
        <p:spPr>
          <a:xfrm>
            <a:off x="1378778" y="418864"/>
            <a:ext cx="9471474" cy="523220"/>
          </a:xfrm>
          <a:prstGeom prst="rect">
            <a:avLst/>
          </a:prstGeom>
          <a:noFill/>
        </p:spPr>
        <p:txBody>
          <a:bodyPr wrap="square">
            <a:spAutoFit/>
          </a:bodyPr>
          <a:lstStyle>
            <a:defPPr>
              <a:defRPr lang="tr-TR"/>
            </a:defPPr>
            <a:lvl1pPr algn="ctr">
              <a:defRPr sz="2800" b="1">
                <a:solidFill>
                  <a:srgbClr val="FFFF00"/>
                </a:solidFill>
                <a:effectLst/>
                <a:latin typeface="Cambria" panose="02040503050406030204" pitchFamily="18" charset="0"/>
                <a:ea typeface="Cambria" panose="02040503050406030204" pitchFamily="18" charset="0"/>
              </a:defRPr>
            </a:lvl1pPr>
          </a:lstStyle>
          <a:p>
            <a:r>
              <a:rPr lang="tr-TR" dirty="0"/>
              <a:t>LH-VF 50P VTOL </a:t>
            </a:r>
            <a:r>
              <a:rPr lang="tr-TR" sz="2800" b="1" dirty="0">
                <a:solidFill>
                  <a:srgbClr val="FFFF00"/>
                </a:solidFill>
                <a:latin typeface="Cambria" panose="02040503050406030204" pitchFamily="18" charset="0"/>
                <a:ea typeface="Cambria" panose="02040503050406030204" pitchFamily="18" charset="0"/>
              </a:rPr>
              <a:t>Kanatlı </a:t>
            </a:r>
            <a:r>
              <a:rPr lang="tr-TR" dirty="0"/>
              <a:t>Benzinli-</a:t>
            </a:r>
            <a:r>
              <a:rPr lang="tr-TR" dirty="0" err="1"/>
              <a:t>Hibrit</a:t>
            </a:r>
            <a:r>
              <a:rPr lang="tr-TR" dirty="0"/>
              <a:t> İHA</a:t>
            </a:r>
          </a:p>
        </p:txBody>
      </p:sp>
      <p:sp>
        <p:nvSpPr>
          <p:cNvPr id="11" name="Metin kutusu 10">
            <a:extLst>
              <a:ext uri="{FF2B5EF4-FFF2-40B4-BE49-F238E27FC236}">
                <a16:creationId xmlns:a16="http://schemas.microsoft.com/office/drawing/2014/main" id="{63B588E5-0521-40DF-8975-3F43D2ECE2FB}"/>
              </a:ext>
            </a:extLst>
          </p:cNvPr>
          <p:cNvSpPr txBox="1"/>
          <p:nvPr/>
        </p:nvSpPr>
        <p:spPr>
          <a:xfrm>
            <a:off x="1093510" y="5500050"/>
            <a:ext cx="10039547" cy="790537"/>
          </a:xfrm>
          <a:prstGeom prst="rect">
            <a:avLst/>
          </a:prstGeom>
          <a:noFill/>
        </p:spPr>
        <p:txBody>
          <a:bodyPr wrap="square">
            <a:spAutoFit/>
          </a:bodyPr>
          <a:lstStyle/>
          <a:p>
            <a:pPr algn="just">
              <a:lnSpc>
                <a:spcPct val="107000"/>
              </a:lnSpc>
              <a:spcAft>
                <a:spcPts val="800"/>
              </a:spcAf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Elektrikli motoru ile dikey kalkış ve iniş yapabilen, sabit kanatları ve uzun gövdesi olan, </a:t>
            </a:r>
            <a:r>
              <a:rPr lang="tr-TR"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hibrid</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VTOL tasarımı ve benzinli pistonlu motor ile entegre edilmiştir.</a:t>
            </a:r>
          </a:p>
        </p:txBody>
      </p:sp>
    </p:spTree>
    <p:extLst>
      <p:ext uri="{BB962C8B-B14F-4D97-AF65-F5344CB8AC3E}">
        <p14:creationId xmlns:p14="http://schemas.microsoft.com/office/powerpoint/2010/main" val="4087545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CC214EE-1F81-4F81-A696-3F8E2707ADF8}"/>
              </a:ext>
            </a:extLst>
          </p:cNvPr>
          <p:cNvPicPr/>
          <p:nvPr/>
        </p:nvPicPr>
        <p:blipFill>
          <a:blip r:embed="rId2"/>
          <a:stretch>
            <a:fillRect/>
          </a:stretch>
        </p:blipFill>
        <p:spPr>
          <a:xfrm>
            <a:off x="2926925" y="1536568"/>
            <a:ext cx="6338149" cy="3883843"/>
          </a:xfrm>
          <a:prstGeom prst="rect">
            <a:avLst/>
          </a:prstGeom>
          <a:ln w="12700">
            <a:solidFill>
              <a:schemeClr val="tx1"/>
            </a:solidFill>
          </a:ln>
        </p:spPr>
      </p:pic>
      <p:sp>
        <p:nvSpPr>
          <p:cNvPr id="2" name="Metin kutusu 1">
            <a:extLst>
              <a:ext uri="{FF2B5EF4-FFF2-40B4-BE49-F238E27FC236}">
                <a16:creationId xmlns:a16="http://schemas.microsoft.com/office/drawing/2014/main" id="{8928A936-7A10-4D93-B4E1-0B40DCD2DFE8}"/>
              </a:ext>
            </a:extLst>
          </p:cNvPr>
          <p:cNvSpPr txBox="1"/>
          <p:nvPr/>
        </p:nvSpPr>
        <p:spPr>
          <a:xfrm>
            <a:off x="1699290" y="428291"/>
            <a:ext cx="8830450" cy="523220"/>
          </a:xfrm>
          <a:prstGeom prst="rect">
            <a:avLst/>
          </a:prstGeom>
          <a:noFill/>
        </p:spPr>
        <p:txBody>
          <a:bodyPr wrap="square">
            <a:spAutoFit/>
          </a:bodyPr>
          <a:lstStyle>
            <a:defPPr>
              <a:defRPr lang="tr-TR"/>
            </a:defPPr>
            <a:lvl1pPr algn="ctr">
              <a:defRPr sz="2800" b="1">
                <a:solidFill>
                  <a:srgbClr val="FFFF00"/>
                </a:solidFill>
                <a:effectLst/>
                <a:latin typeface="Cambria" panose="02040503050406030204" pitchFamily="18" charset="0"/>
                <a:ea typeface="Cambria" panose="02040503050406030204" pitchFamily="18" charset="0"/>
              </a:defRPr>
            </a:lvl1pPr>
          </a:lstStyle>
          <a:p>
            <a:r>
              <a:rPr lang="tr-TR" dirty="0"/>
              <a:t>LH-VF 180P VTOL </a:t>
            </a:r>
            <a:r>
              <a:rPr lang="tr-TR" sz="2800" b="1" dirty="0">
                <a:solidFill>
                  <a:srgbClr val="FFFF00"/>
                </a:solidFill>
                <a:latin typeface="Cambria" panose="02040503050406030204" pitchFamily="18" charset="0"/>
                <a:ea typeface="Cambria" panose="02040503050406030204" pitchFamily="18" charset="0"/>
              </a:rPr>
              <a:t>Kanatlı </a:t>
            </a:r>
            <a:r>
              <a:rPr lang="tr-TR" dirty="0"/>
              <a:t>Benzinli-</a:t>
            </a:r>
            <a:r>
              <a:rPr lang="tr-TR" dirty="0" err="1"/>
              <a:t>Hibrit</a:t>
            </a:r>
            <a:r>
              <a:rPr lang="tr-TR" dirty="0"/>
              <a:t> İHA</a:t>
            </a:r>
          </a:p>
        </p:txBody>
      </p:sp>
      <p:sp>
        <p:nvSpPr>
          <p:cNvPr id="9" name="Metin kutusu 8">
            <a:extLst>
              <a:ext uri="{FF2B5EF4-FFF2-40B4-BE49-F238E27FC236}">
                <a16:creationId xmlns:a16="http://schemas.microsoft.com/office/drawing/2014/main" id="{56DB0EBC-518A-4A94-8273-B3EA042034DE}"/>
              </a:ext>
            </a:extLst>
          </p:cNvPr>
          <p:cNvSpPr txBox="1"/>
          <p:nvPr/>
        </p:nvSpPr>
        <p:spPr>
          <a:xfrm>
            <a:off x="1076225" y="5509469"/>
            <a:ext cx="10039547" cy="790537"/>
          </a:xfrm>
          <a:prstGeom prst="rect">
            <a:avLst/>
          </a:prstGeom>
          <a:noFill/>
        </p:spPr>
        <p:txBody>
          <a:bodyPr wrap="square">
            <a:spAutoFit/>
          </a:bodyPr>
          <a:lstStyle/>
          <a:p>
            <a:pPr algn="just">
              <a:lnSpc>
                <a:spcPct val="107000"/>
              </a:lnSpc>
              <a:spcAft>
                <a:spcPts val="800"/>
              </a:spcAf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Elektrikli motoru ile dikey kalkış ve iniş yapabilen, sabit kanatları ve uzun gövdesi olan, </a:t>
            </a:r>
            <a:r>
              <a:rPr lang="tr-TR"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hibrid</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VTOL tasarımı ve benzinli pistonlu motor ile entegre edilmiştir.</a:t>
            </a:r>
          </a:p>
        </p:txBody>
      </p:sp>
    </p:spTree>
    <p:extLst>
      <p:ext uri="{BB962C8B-B14F-4D97-AF65-F5344CB8AC3E}">
        <p14:creationId xmlns:p14="http://schemas.microsoft.com/office/powerpoint/2010/main" val="3068469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FC7701B-D4BC-4E08-95E8-99D341B56C86}"/>
              </a:ext>
            </a:extLst>
          </p:cNvPr>
          <p:cNvSpPr txBox="1"/>
          <p:nvPr/>
        </p:nvSpPr>
        <p:spPr>
          <a:xfrm>
            <a:off x="4229976" y="3067160"/>
            <a:ext cx="3732048" cy="646331"/>
          </a:xfrm>
          <a:prstGeom prst="rect">
            <a:avLst/>
          </a:prstGeom>
          <a:noFill/>
        </p:spPr>
        <p:txBody>
          <a:bodyPr wrap="none" rtlCol="0">
            <a:spAutoFit/>
          </a:bodyPr>
          <a:lstStyle/>
          <a:p>
            <a:pPr algn="ctr"/>
            <a:r>
              <a:rPr lang="tr-TR" sz="3600" b="1" dirty="0">
                <a:solidFill>
                  <a:srgbClr val="C00000"/>
                </a:solidFill>
                <a:latin typeface="Cambria" panose="02040503050406030204" pitchFamily="18" charset="0"/>
                <a:ea typeface="Cambria" panose="02040503050406030204" pitchFamily="18" charset="0"/>
              </a:rPr>
              <a:t>Teşekkür Ederiz </a:t>
            </a:r>
          </a:p>
        </p:txBody>
      </p:sp>
    </p:spTree>
    <p:extLst>
      <p:ext uri="{BB962C8B-B14F-4D97-AF65-F5344CB8AC3E}">
        <p14:creationId xmlns:p14="http://schemas.microsoft.com/office/powerpoint/2010/main" val="424747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6">
            <a:extLst>
              <a:ext uri="{FF2B5EF4-FFF2-40B4-BE49-F238E27FC236}">
                <a16:creationId xmlns:a16="http://schemas.microsoft.com/office/drawing/2014/main" id="{85947BF3-A481-47E3-B39E-3F4CEFB7BBBC}"/>
              </a:ext>
            </a:extLst>
          </p:cNvPr>
          <p:cNvSpPr txBox="1">
            <a:spLocks/>
          </p:cNvSpPr>
          <p:nvPr/>
        </p:nvSpPr>
        <p:spPr>
          <a:xfrm>
            <a:off x="1061420" y="2016043"/>
            <a:ext cx="10069159" cy="2534444"/>
          </a:xfrm>
          <a:prstGeom prst="rect">
            <a:avLst/>
          </a:prstGeom>
        </p:spPr>
        <p:txBody>
          <a:bodyPr>
            <a:noAutofit/>
          </a:bodyPr>
          <a:lstStyle/>
          <a:p>
            <a:pPr indent="268288" algn="just" fontAlgn="base">
              <a:spcBef>
                <a:spcPts val="600"/>
              </a:spcBef>
              <a:spcAft>
                <a:spcPts val="600"/>
              </a:spcAft>
              <a:buClr>
                <a:schemeClr val="tx1"/>
              </a:buClr>
              <a:buSzPct val="80000"/>
              <a:buFont typeface="+mj-lt"/>
              <a:buAutoNum type="arabicPeriod" startAt="4"/>
            </a:pPr>
            <a:r>
              <a:rPr lang="tr-TR" sz="2200" dirty="0">
                <a:latin typeface="Cambria" panose="02040503050406030204" pitchFamily="18" charset="0"/>
                <a:ea typeface="Cambria" panose="02040503050406030204" pitchFamily="18" charset="0"/>
              </a:rPr>
              <a:t>Girişimci bir firma olmanın getirdiği avantajlardan en önemlisi, alınan bilimsel desteklerin işletmedeki personel tarafından anında benimsenerek ürüne dönüştürme süreçlerinin hızlı bir şekilde hayata geçirilmesidir.</a:t>
            </a:r>
          </a:p>
          <a:p>
            <a:pPr indent="268288" algn="just" fontAlgn="base">
              <a:spcBef>
                <a:spcPts val="600"/>
              </a:spcBef>
              <a:spcAft>
                <a:spcPts val="600"/>
              </a:spcAft>
              <a:buClr>
                <a:schemeClr val="tx1"/>
              </a:buClr>
              <a:buSzPct val="80000"/>
              <a:buFont typeface="+mj-lt"/>
              <a:buAutoNum type="arabicPeriod" startAt="4"/>
            </a:pPr>
            <a:r>
              <a:rPr lang="tr-TR" sz="2200" dirty="0">
                <a:latin typeface="Cambria" panose="02040503050406030204" pitchFamily="18" charset="0"/>
                <a:ea typeface="Cambria" panose="02040503050406030204" pitchFamily="18" charset="0"/>
              </a:rPr>
              <a:t>Yürütülen çalışmalar ve dışarıdan alınan desteklere ilişkin bilgiler ile kuruluş içerisinde oluşturulan bilgiler, şirketimizde bulunan bulut saklanmakta ve personel yetkisi oranında bulutta bulunan bilgilere erişebilmektedir.</a:t>
            </a:r>
          </a:p>
        </p:txBody>
      </p:sp>
      <p:sp>
        <p:nvSpPr>
          <p:cNvPr id="9" name="Metin kutusu 8">
            <a:extLst>
              <a:ext uri="{FF2B5EF4-FFF2-40B4-BE49-F238E27FC236}">
                <a16:creationId xmlns:a16="http://schemas.microsoft.com/office/drawing/2014/main" id="{A0EC9D7B-93C1-4F8D-970B-96F4006B9030}"/>
              </a:ext>
            </a:extLst>
          </p:cNvPr>
          <p:cNvSpPr txBox="1"/>
          <p:nvPr/>
        </p:nvSpPr>
        <p:spPr>
          <a:xfrm>
            <a:off x="4771310" y="408122"/>
            <a:ext cx="2649380" cy="523220"/>
          </a:xfrm>
          <a:prstGeom prst="rect">
            <a:avLst/>
          </a:prstGeom>
          <a:noFill/>
        </p:spPr>
        <p:txBody>
          <a:bodyPr wrap="none" rtlCol="0">
            <a:spAutoFit/>
          </a:bodyPr>
          <a:lstStyle/>
          <a:p>
            <a:pPr algn="ctr"/>
            <a:r>
              <a:rPr lang="tr-TR" sz="2800" b="1" dirty="0">
                <a:solidFill>
                  <a:srgbClr val="FFFF00"/>
                </a:solidFill>
                <a:latin typeface="Cambria" panose="02040503050406030204" pitchFamily="18" charset="0"/>
                <a:ea typeface="Cambria" panose="02040503050406030204" pitchFamily="18" charset="0"/>
              </a:rPr>
              <a:t>Şirket Tanıtımı</a:t>
            </a:r>
          </a:p>
        </p:txBody>
      </p:sp>
    </p:spTree>
    <p:extLst>
      <p:ext uri="{BB962C8B-B14F-4D97-AF65-F5344CB8AC3E}">
        <p14:creationId xmlns:p14="http://schemas.microsoft.com/office/powerpoint/2010/main" val="324751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Metin kutusu">
            <a:extLst>
              <a:ext uri="{FF2B5EF4-FFF2-40B4-BE49-F238E27FC236}">
                <a16:creationId xmlns:a16="http://schemas.microsoft.com/office/drawing/2014/main" id="{C48B8972-14FC-4E6D-AFC5-4F41FF9345C7}"/>
              </a:ext>
            </a:extLst>
          </p:cNvPr>
          <p:cNvSpPr txBox="1"/>
          <p:nvPr/>
        </p:nvSpPr>
        <p:spPr>
          <a:xfrm>
            <a:off x="1039905" y="1604266"/>
            <a:ext cx="10112189" cy="3918252"/>
          </a:xfrm>
          <a:prstGeom prst="rect">
            <a:avLst/>
          </a:prstGeom>
          <a:noFill/>
        </p:spPr>
        <p:txBody>
          <a:bodyPr wrap="square" rtlCol="0">
            <a:spAutoFit/>
          </a:bodyPr>
          <a:lstStyle/>
          <a:p>
            <a:pPr fontAlgn="base">
              <a:lnSpc>
                <a:spcPct val="114000"/>
              </a:lnSpc>
              <a:spcBef>
                <a:spcPts val="450"/>
              </a:spcBef>
              <a:spcAft>
                <a:spcPts val="450"/>
              </a:spcAft>
              <a:buClr>
                <a:srgbClr val="FFFF00"/>
              </a:buClr>
              <a:buSzPct val="80000"/>
            </a:pPr>
            <a:r>
              <a:rPr lang="tr-TR" sz="2200" b="1" dirty="0">
                <a:latin typeface="Cambria" panose="02040503050406030204" pitchFamily="18" charset="0"/>
                <a:ea typeface="Cambria" panose="02040503050406030204" pitchFamily="18" charset="0"/>
              </a:rPr>
              <a:t>İşletmemizin faaliyet alanları;</a:t>
            </a:r>
          </a:p>
          <a:p>
            <a:pPr indent="268288" algn="just" fontAlgn="base">
              <a:lnSpc>
                <a:spcPct val="114000"/>
              </a:lnSpc>
              <a:spcBef>
                <a:spcPts val="450"/>
              </a:spcBef>
              <a:spcAft>
                <a:spcPts val="450"/>
              </a:spcAft>
              <a:buClr>
                <a:schemeClr val="tx1"/>
              </a:buClr>
              <a:buSzPct val="80000"/>
              <a:buFont typeface="+mj-lt"/>
              <a:buAutoNum type="arabicPeriod"/>
            </a:pPr>
            <a:r>
              <a:rPr lang="tr-TR" sz="2200" dirty="0">
                <a:latin typeface="Cambria" panose="02040503050406030204" pitchFamily="18" charset="0"/>
                <a:ea typeface="Cambria" panose="02040503050406030204" pitchFamily="18" charset="0"/>
              </a:rPr>
              <a:t>Telekomünikasyon, GSM, endüstriyel otomasyon ve profesyonel elektronik sistem çözümleri ile bilişim alanlarında yurtiçi ve dışı pazarlara kurumsal çözüm ve hizmetler sunmak, </a:t>
            </a:r>
          </a:p>
          <a:p>
            <a:pPr indent="268288" algn="just" fontAlgn="base">
              <a:lnSpc>
                <a:spcPct val="114000"/>
              </a:lnSpc>
              <a:spcBef>
                <a:spcPts val="450"/>
              </a:spcBef>
              <a:spcAft>
                <a:spcPts val="450"/>
              </a:spcAft>
              <a:buClr>
                <a:schemeClr val="tx1"/>
              </a:buClr>
              <a:buSzPct val="80000"/>
              <a:buFont typeface="+mj-lt"/>
              <a:buAutoNum type="arabicPeriod"/>
            </a:pPr>
            <a:r>
              <a:rPr lang="tr-TR" sz="2200" dirty="0">
                <a:latin typeface="Cambria" panose="02040503050406030204" pitchFamily="18" charset="0"/>
                <a:ea typeface="Cambria" panose="02040503050406030204" pitchFamily="18" charset="0"/>
              </a:rPr>
              <a:t>Müşterilerin farklı talep ve ihtiyaçları doğrultusunda çeşitli donanım ve yazılımlardan oluşan sistemleri etkin şekilde entegre etmek,</a:t>
            </a:r>
          </a:p>
          <a:p>
            <a:pPr indent="268288" algn="just" fontAlgn="base">
              <a:lnSpc>
                <a:spcPct val="114000"/>
              </a:lnSpc>
              <a:spcBef>
                <a:spcPts val="450"/>
              </a:spcBef>
              <a:spcAft>
                <a:spcPts val="450"/>
              </a:spcAft>
              <a:buClr>
                <a:schemeClr val="tx1"/>
              </a:buClr>
              <a:buSzPct val="80000"/>
              <a:buFont typeface="+mj-lt"/>
              <a:buAutoNum type="arabicPeriod"/>
            </a:pPr>
            <a:r>
              <a:rPr lang="tr-TR" sz="2200" dirty="0">
                <a:latin typeface="Cambria" panose="02040503050406030204" pitchFamily="18" charset="0"/>
                <a:ea typeface="Cambria" panose="02040503050406030204" pitchFamily="18" charset="0"/>
              </a:rPr>
              <a:t>Telekom, GSM, endüstriyel otomasyon, profesyonel elektronik ve bilişim sistemleri ile ilgili her türlü donanım, yazılım, test ve ölçü aletleri ile bakım onarım ve laboratuvar ekipmanları ile </a:t>
            </a:r>
            <a:r>
              <a:rPr lang="tr-TR" sz="2200" b="1" dirty="0">
                <a:solidFill>
                  <a:srgbClr val="FF0000"/>
                </a:solidFill>
                <a:latin typeface="Cambria" panose="02040503050406030204" pitchFamily="18" charset="0"/>
                <a:ea typeface="Cambria" panose="02040503050406030204" pitchFamily="18" charset="0"/>
              </a:rPr>
              <a:t>insansız hava araçlarının </a:t>
            </a:r>
            <a:r>
              <a:rPr lang="tr-TR" sz="2200" dirty="0">
                <a:latin typeface="Cambria" panose="02040503050406030204" pitchFamily="18" charset="0"/>
                <a:ea typeface="Cambria" panose="02040503050406030204" pitchFamily="18" charset="0"/>
              </a:rPr>
              <a:t>satışını yapmak.</a:t>
            </a:r>
          </a:p>
        </p:txBody>
      </p:sp>
      <p:sp>
        <p:nvSpPr>
          <p:cNvPr id="7" name="Metin kutusu 6">
            <a:extLst>
              <a:ext uri="{FF2B5EF4-FFF2-40B4-BE49-F238E27FC236}">
                <a16:creationId xmlns:a16="http://schemas.microsoft.com/office/drawing/2014/main" id="{DB5E32EE-9AA3-4733-9C3A-4E79A3961732}"/>
              </a:ext>
            </a:extLst>
          </p:cNvPr>
          <p:cNvSpPr txBox="1"/>
          <p:nvPr/>
        </p:nvSpPr>
        <p:spPr>
          <a:xfrm>
            <a:off x="4656443" y="408122"/>
            <a:ext cx="2879122" cy="523220"/>
          </a:xfrm>
          <a:prstGeom prst="rect">
            <a:avLst/>
          </a:prstGeom>
          <a:noFill/>
        </p:spPr>
        <p:txBody>
          <a:bodyPr wrap="none" rtlCol="0">
            <a:spAutoFit/>
          </a:bodyPr>
          <a:lstStyle/>
          <a:p>
            <a:pPr algn="ctr"/>
            <a:r>
              <a:rPr lang="tr-TR" sz="2800" b="1" dirty="0">
                <a:solidFill>
                  <a:srgbClr val="FFFF00"/>
                </a:solidFill>
                <a:latin typeface="Cambria" panose="02040503050406030204" pitchFamily="18" charset="0"/>
                <a:ea typeface="Cambria" panose="02040503050406030204" pitchFamily="18" charset="0"/>
              </a:rPr>
              <a:t>Faaliyet Alanları</a:t>
            </a:r>
          </a:p>
        </p:txBody>
      </p:sp>
    </p:spTree>
    <p:extLst>
      <p:ext uri="{BB962C8B-B14F-4D97-AF65-F5344CB8AC3E}">
        <p14:creationId xmlns:p14="http://schemas.microsoft.com/office/powerpoint/2010/main" val="441482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Metin kutusu">
            <a:extLst>
              <a:ext uri="{FF2B5EF4-FFF2-40B4-BE49-F238E27FC236}">
                <a16:creationId xmlns:a16="http://schemas.microsoft.com/office/drawing/2014/main" id="{C48B8972-14FC-4E6D-AFC5-4F41FF9345C7}"/>
              </a:ext>
            </a:extLst>
          </p:cNvPr>
          <p:cNvSpPr txBox="1"/>
          <p:nvPr/>
        </p:nvSpPr>
        <p:spPr>
          <a:xfrm>
            <a:off x="1039905" y="1604266"/>
            <a:ext cx="10112189" cy="2632195"/>
          </a:xfrm>
          <a:prstGeom prst="rect">
            <a:avLst/>
          </a:prstGeom>
          <a:noFill/>
        </p:spPr>
        <p:txBody>
          <a:bodyPr wrap="square" rtlCol="0">
            <a:spAutoFit/>
          </a:bodyPr>
          <a:lstStyle/>
          <a:p>
            <a:pPr fontAlgn="base">
              <a:lnSpc>
                <a:spcPct val="114000"/>
              </a:lnSpc>
              <a:spcBef>
                <a:spcPts val="450"/>
              </a:spcBef>
              <a:spcAft>
                <a:spcPts val="450"/>
              </a:spcAft>
              <a:buClr>
                <a:srgbClr val="FFFF00"/>
              </a:buClr>
              <a:buSzPct val="80000"/>
            </a:pPr>
            <a:r>
              <a:rPr lang="tr-TR" sz="2200" b="1" dirty="0">
                <a:latin typeface="Cambria" panose="02040503050406030204" pitchFamily="18" charset="0"/>
                <a:ea typeface="Cambria" panose="02040503050406030204" pitchFamily="18" charset="0"/>
              </a:rPr>
              <a:t>İşletmemizin faaliyet alanları;</a:t>
            </a:r>
          </a:p>
          <a:p>
            <a:pPr indent="268288" algn="just" fontAlgn="base">
              <a:lnSpc>
                <a:spcPct val="114000"/>
              </a:lnSpc>
              <a:spcBef>
                <a:spcPts val="450"/>
              </a:spcBef>
              <a:spcAft>
                <a:spcPts val="450"/>
              </a:spcAft>
              <a:buClr>
                <a:schemeClr val="tx1"/>
              </a:buClr>
              <a:buSzPct val="80000"/>
              <a:buFont typeface="+mj-lt"/>
              <a:buAutoNum type="arabicPeriod" startAt="3"/>
            </a:pPr>
            <a:r>
              <a:rPr lang="tr-TR" sz="2200" dirty="0">
                <a:latin typeface="Cambria" panose="02040503050406030204" pitchFamily="18" charset="0"/>
                <a:ea typeface="Cambria" panose="02040503050406030204" pitchFamily="18" charset="0"/>
              </a:rPr>
              <a:t>Özellikle </a:t>
            </a:r>
            <a:r>
              <a:rPr lang="tr-TR" sz="2200" dirty="0" err="1">
                <a:latin typeface="Cambria" panose="02040503050406030204" pitchFamily="18" charset="0"/>
                <a:ea typeface="Cambria" panose="02040503050406030204" pitchFamily="18" charset="0"/>
              </a:rPr>
              <a:t>Radio</a:t>
            </a:r>
            <a:r>
              <a:rPr lang="tr-TR" sz="2200" dirty="0">
                <a:latin typeface="Cambria" panose="02040503050406030204" pitchFamily="18" charset="0"/>
                <a:ea typeface="Cambria" panose="02040503050406030204" pitchFamily="18" charset="0"/>
              </a:rPr>
              <a:t> Erişimli Ağ (</a:t>
            </a:r>
            <a:r>
              <a:rPr lang="tr-TR" sz="2200" dirty="0" err="1">
                <a:latin typeface="Cambria" panose="02040503050406030204" pitchFamily="18" charset="0"/>
                <a:ea typeface="Cambria" panose="02040503050406030204" pitchFamily="18" charset="0"/>
              </a:rPr>
              <a:t>Radio</a:t>
            </a:r>
            <a:r>
              <a:rPr lang="tr-TR" sz="2200" dirty="0">
                <a:latin typeface="Cambria" panose="02040503050406030204" pitchFamily="18" charset="0"/>
                <a:ea typeface="Cambria" panose="02040503050406030204" pitchFamily="18" charset="0"/>
              </a:rPr>
              <a:t> Access Network) olmak üzere geniş bant veri iletişim sistemlerinin kurulum, devreye alınması, bakım-onarım ve işletilmesi ile ilgili çözümler sunmak.</a:t>
            </a:r>
          </a:p>
          <a:p>
            <a:pPr indent="268288" algn="just" fontAlgn="base">
              <a:lnSpc>
                <a:spcPct val="114000"/>
              </a:lnSpc>
              <a:spcBef>
                <a:spcPts val="450"/>
              </a:spcBef>
              <a:spcAft>
                <a:spcPts val="450"/>
              </a:spcAft>
              <a:buClr>
                <a:schemeClr val="tx1"/>
              </a:buClr>
              <a:buSzPct val="80000"/>
              <a:buFont typeface="+mj-lt"/>
              <a:buAutoNum type="arabicPeriod" startAt="3"/>
            </a:pPr>
            <a:r>
              <a:rPr lang="tr-TR" sz="2200" dirty="0">
                <a:latin typeface="Cambria" panose="02040503050406030204" pitchFamily="18" charset="0"/>
                <a:ea typeface="Cambria" panose="02040503050406030204" pitchFamily="18" charset="0"/>
              </a:rPr>
              <a:t>Sistem, alt sistem, donanım ve test ekipmanlarının yanı sıra sistem yönetim ve işletme yazılımları geliştirmektir.</a:t>
            </a:r>
          </a:p>
        </p:txBody>
      </p:sp>
      <p:sp>
        <p:nvSpPr>
          <p:cNvPr id="2" name="Metin kutusu 1">
            <a:extLst>
              <a:ext uri="{FF2B5EF4-FFF2-40B4-BE49-F238E27FC236}">
                <a16:creationId xmlns:a16="http://schemas.microsoft.com/office/drawing/2014/main" id="{F641EAD4-FC94-4C5F-BE22-0E6D7CC29B27}"/>
              </a:ext>
            </a:extLst>
          </p:cNvPr>
          <p:cNvSpPr txBox="1"/>
          <p:nvPr/>
        </p:nvSpPr>
        <p:spPr>
          <a:xfrm>
            <a:off x="4656443" y="408122"/>
            <a:ext cx="2879122" cy="523220"/>
          </a:xfrm>
          <a:prstGeom prst="rect">
            <a:avLst/>
          </a:prstGeom>
          <a:noFill/>
        </p:spPr>
        <p:txBody>
          <a:bodyPr wrap="none" rtlCol="0">
            <a:spAutoFit/>
          </a:bodyPr>
          <a:lstStyle/>
          <a:p>
            <a:pPr algn="ctr"/>
            <a:r>
              <a:rPr lang="tr-TR" sz="2800" b="1" dirty="0">
                <a:solidFill>
                  <a:srgbClr val="FFFF00"/>
                </a:solidFill>
                <a:latin typeface="Cambria" panose="02040503050406030204" pitchFamily="18" charset="0"/>
                <a:ea typeface="Cambria" panose="02040503050406030204" pitchFamily="18" charset="0"/>
              </a:rPr>
              <a:t>Faaliyet Alanları</a:t>
            </a:r>
          </a:p>
        </p:txBody>
      </p:sp>
    </p:spTree>
    <p:extLst>
      <p:ext uri="{BB962C8B-B14F-4D97-AF65-F5344CB8AC3E}">
        <p14:creationId xmlns:p14="http://schemas.microsoft.com/office/powerpoint/2010/main" val="3201173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990AE9D9-0875-4936-B335-B0F69D8141F8}"/>
              </a:ext>
            </a:extLst>
          </p:cNvPr>
          <p:cNvSpPr txBox="1"/>
          <p:nvPr/>
        </p:nvSpPr>
        <p:spPr>
          <a:xfrm>
            <a:off x="2200964" y="2388193"/>
            <a:ext cx="7790071" cy="2372573"/>
          </a:xfrm>
          <a:prstGeom prst="rect">
            <a:avLst/>
          </a:prstGeom>
          <a:noFill/>
        </p:spPr>
        <p:txBody>
          <a:bodyPr wrap="square" rtlCol="0">
            <a:spAutoFit/>
          </a:bodyPr>
          <a:lstStyle/>
          <a:p>
            <a:pPr algn="ctr">
              <a:lnSpc>
                <a:spcPct val="150000"/>
              </a:lnSpc>
            </a:pPr>
            <a:r>
              <a:rPr lang="tr-TR" sz="2800" b="1" spc="5"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Dikey İniş - Kalkış Yapabilen Kanatlı İnsansız Hava Aracı </a:t>
            </a:r>
          </a:p>
          <a:p>
            <a:pPr algn="ctr">
              <a:lnSpc>
                <a:spcPct val="150000"/>
              </a:lnSpc>
            </a:pPr>
            <a:endParaRPr lang="tr-TR" sz="2000" b="1" spc="5"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pPr>
            <a:r>
              <a:rPr lang="tr-TR" sz="2600" b="1" i="1" spc="5" dirty="0">
                <a:solidFill>
                  <a:srgbClr val="008000"/>
                </a:solidFill>
                <a:effectLst/>
                <a:latin typeface="Cambria" panose="02040503050406030204" pitchFamily="18" charset="0"/>
                <a:ea typeface="Cambria" panose="02040503050406030204" pitchFamily="18" charset="0"/>
                <a:cs typeface="Times New Roman" panose="02020603050405020304" pitchFamily="18" charset="0"/>
              </a:rPr>
              <a:t>(VTOL : </a:t>
            </a:r>
            <a:r>
              <a:rPr lang="tr-TR" sz="2600" b="1" i="1" spc="5"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Vertical</a:t>
            </a:r>
            <a:r>
              <a:rPr lang="tr-TR" sz="2600" b="1" i="1" spc="5"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tr-TR" sz="2600" b="1" i="1" spc="5"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Take-Off</a:t>
            </a:r>
            <a:r>
              <a:rPr lang="tr-TR" sz="2600" b="1" i="1" spc="5"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tr-TR" sz="2600" b="1" i="1" spc="5"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and</a:t>
            </a:r>
            <a:r>
              <a:rPr lang="tr-TR" sz="2600" b="1" i="1" spc="5"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tr-TR" sz="2600" b="1" i="1" spc="5"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Landing</a:t>
            </a:r>
            <a:r>
              <a:rPr lang="tr-TR" sz="2600" b="1" i="1" spc="5"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endParaRPr lang="tr-TR" sz="2600" i="1" dirty="0">
              <a:solidFill>
                <a:srgbClr val="008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23483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42DD9D2-C241-4129-BBD9-A51BD4AA2A73}"/>
              </a:ext>
            </a:extLst>
          </p:cNvPr>
          <p:cNvSpPr txBox="1"/>
          <p:nvPr/>
        </p:nvSpPr>
        <p:spPr>
          <a:xfrm>
            <a:off x="1047946" y="2070702"/>
            <a:ext cx="10096107" cy="3865225"/>
          </a:xfrm>
          <a:prstGeom prst="rect">
            <a:avLst/>
          </a:prstGeom>
          <a:noFill/>
        </p:spPr>
        <p:txBody>
          <a:bodyPr wrap="square" rtlCol="0">
            <a:spAutoFit/>
          </a:bodyPr>
          <a:lstStyle/>
          <a:p>
            <a:pPr indent="263525" algn="just">
              <a:lnSpc>
                <a:spcPct val="120000"/>
              </a:lnSpc>
              <a:spcBef>
                <a:spcPts val="600"/>
              </a:spcBef>
              <a:spcAft>
                <a:spcPts val="600"/>
              </a:spcAft>
            </a:pPr>
            <a:r>
              <a:rPr lang="tr-TR" sz="2200" dirty="0">
                <a:latin typeface="Cambria" panose="02040503050406030204" pitchFamily="18" charset="0"/>
                <a:ea typeface="Cambria" panose="02040503050406030204" pitchFamily="18" charset="0"/>
              </a:rPr>
              <a:t>VTOL, olarak isimlendirilen insansız hava araçlarının </a:t>
            </a:r>
            <a:r>
              <a:rPr lang="tr-TR" sz="2000" i="1" dirty="0">
                <a:latin typeface="Cambria" panose="02040503050406030204" pitchFamily="18" charset="0"/>
                <a:ea typeface="Cambria" panose="02040503050406030204" pitchFamily="18" charset="0"/>
              </a:rPr>
              <a:t>(Dikey Kalkış ve İniş - VTOL: </a:t>
            </a:r>
            <a:r>
              <a:rPr lang="tr-TR" sz="2000" i="1" dirty="0" err="1">
                <a:latin typeface="Cambria" panose="02040503050406030204" pitchFamily="18" charset="0"/>
                <a:ea typeface="Cambria" panose="02040503050406030204" pitchFamily="18" charset="0"/>
              </a:rPr>
              <a:t>Vertical</a:t>
            </a:r>
            <a:r>
              <a:rPr lang="tr-TR" sz="2000" i="1" dirty="0">
                <a:latin typeface="Cambria" panose="02040503050406030204" pitchFamily="18" charset="0"/>
                <a:ea typeface="Cambria" panose="02040503050406030204" pitchFamily="18" charset="0"/>
              </a:rPr>
              <a:t> </a:t>
            </a:r>
            <a:r>
              <a:rPr lang="tr-TR" sz="2000" i="1" dirty="0" err="1">
                <a:latin typeface="Cambria" panose="02040503050406030204" pitchFamily="18" charset="0"/>
                <a:ea typeface="Cambria" panose="02040503050406030204" pitchFamily="18" charset="0"/>
              </a:rPr>
              <a:t>Take-Off</a:t>
            </a:r>
            <a:r>
              <a:rPr lang="tr-TR" sz="2000" i="1" dirty="0">
                <a:latin typeface="Cambria" panose="02040503050406030204" pitchFamily="18" charset="0"/>
                <a:ea typeface="Cambria" panose="02040503050406030204" pitchFamily="18" charset="0"/>
              </a:rPr>
              <a:t> </a:t>
            </a:r>
            <a:r>
              <a:rPr lang="tr-TR" sz="2000" i="1" dirty="0" err="1">
                <a:latin typeface="Cambria" panose="02040503050406030204" pitchFamily="18" charset="0"/>
                <a:ea typeface="Cambria" panose="02040503050406030204" pitchFamily="18" charset="0"/>
              </a:rPr>
              <a:t>and</a:t>
            </a:r>
            <a:r>
              <a:rPr lang="tr-TR" sz="2000" i="1" dirty="0">
                <a:latin typeface="Cambria" panose="02040503050406030204" pitchFamily="18" charset="0"/>
                <a:ea typeface="Cambria" panose="02040503050406030204" pitchFamily="18" charset="0"/>
              </a:rPr>
              <a:t> </a:t>
            </a:r>
            <a:r>
              <a:rPr lang="tr-TR" sz="2000" i="1" dirty="0" err="1">
                <a:latin typeface="Cambria" panose="02040503050406030204" pitchFamily="18" charset="0"/>
                <a:ea typeface="Cambria" panose="02040503050406030204" pitchFamily="18" charset="0"/>
              </a:rPr>
              <a:t>Landing</a:t>
            </a:r>
            <a:r>
              <a:rPr lang="tr-TR" sz="2000" i="1" dirty="0">
                <a:latin typeface="Cambria" panose="02040503050406030204" pitchFamily="18" charset="0"/>
                <a:ea typeface="Cambria" panose="02040503050406030204" pitchFamily="18" charset="0"/>
              </a:rPr>
              <a:t>)</a:t>
            </a:r>
            <a:r>
              <a:rPr lang="tr-TR" sz="2200" dirty="0">
                <a:latin typeface="Cambria" panose="02040503050406030204" pitchFamily="18" charset="0"/>
                <a:ea typeface="Cambria" panose="02040503050406030204" pitchFamily="18" charset="0"/>
              </a:rPr>
              <a:t> kanatlarında 4, yatay kuyruğunda 1 olmak üzere toplam 5 motor bulunmaktadır. İHA bu motorlar sayesinde dikey iniş-kalkış ve ileriye doğru hareket edebilmekte, tüm platformlardan havalanabilmekte ve havada asılı kalabilmektedir.</a:t>
            </a:r>
          </a:p>
          <a:p>
            <a:pPr indent="263525" algn="just">
              <a:lnSpc>
                <a:spcPct val="120000"/>
              </a:lnSpc>
              <a:spcBef>
                <a:spcPts val="600"/>
              </a:spcBef>
              <a:spcAft>
                <a:spcPts val="600"/>
              </a:spcAft>
            </a:pPr>
            <a:r>
              <a:rPr lang="tr-TR" sz="2200" dirty="0">
                <a:latin typeface="Cambria" panose="02040503050406030204" pitchFamily="18" charset="0"/>
                <a:ea typeface="Cambria" panose="02040503050406030204" pitchFamily="18" charset="0"/>
              </a:rPr>
              <a:t>Son yıllarda özellikle askeri alanlarda, elde veya araçta kolayca taşınabilen, kısa sürede kullanıma hazır hale getirilebilen, ihtiyaç duyulan her yerden kalkış ve iniş yapabilen, faydalı yük taşıma kapasitesi yüksek, uzun süre havada asılı kalabilen, insandan mümkün olduğunca bağımsız sistemlere olan ihtiyaç giderek artmaktadır. </a:t>
            </a:r>
          </a:p>
        </p:txBody>
      </p:sp>
      <p:sp>
        <p:nvSpPr>
          <p:cNvPr id="4" name="Metin kutusu 3">
            <a:extLst>
              <a:ext uri="{FF2B5EF4-FFF2-40B4-BE49-F238E27FC236}">
                <a16:creationId xmlns:a16="http://schemas.microsoft.com/office/drawing/2014/main" id="{CF02D93F-6783-415B-BF41-DB9A48A1DFEC}"/>
              </a:ext>
            </a:extLst>
          </p:cNvPr>
          <p:cNvSpPr txBox="1"/>
          <p:nvPr/>
        </p:nvSpPr>
        <p:spPr>
          <a:xfrm>
            <a:off x="1859083" y="424206"/>
            <a:ext cx="8501623" cy="523220"/>
          </a:xfrm>
          <a:prstGeom prst="rect">
            <a:avLst/>
          </a:prstGeom>
          <a:noFill/>
        </p:spPr>
        <p:txBody>
          <a:bodyPr wrap="none" rtlCol="0">
            <a:spAutoFit/>
          </a:bodyPr>
          <a:lstStyle/>
          <a:p>
            <a:r>
              <a:rPr lang="tr-TR" sz="2800" b="1" spc="5"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Dikey İniş - Kalkış Yapabilen Hareketli Kanatlı İHA</a:t>
            </a:r>
            <a:endParaRPr lang="tr-TR" sz="2800" dirty="0">
              <a:solidFill>
                <a:srgbClr val="FFFF00"/>
              </a:solidFill>
            </a:endParaRPr>
          </a:p>
        </p:txBody>
      </p:sp>
      <p:sp>
        <p:nvSpPr>
          <p:cNvPr id="5" name="Metin kutusu 4">
            <a:extLst>
              <a:ext uri="{FF2B5EF4-FFF2-40B4-BE49-F238E27FC236}">
                <a16:creationId xmlns:a16="http://schemas.microsoft.com/office/drawing/2014/main" id="{7EBB1D29-700A-4E1D-BEE9-A0CB239BCC29}"/>
              </a:ext>
            </a:extLst>
          </p:cNvPr>
          <p:cNvSpPr txBox="1"/>
          <p:nvPr/>
        </p:nvSpPr>
        <p:spPr>
          <a:xfrm>
            <a:off x="1047946" y="1451727"/>
            <a:ext cx="1000595" cy="430887"/>
          </a:xfrm>
          <a:prstGeom prst="rect">
            <a:avLst/>
          </a:prstGeom>
          <a:noFill/>
        </p:spPr>
        <p:txBody>
          <a:bodyPr wrap="none" rtlCol="0">
            <a:spAutoFit/>
          </a:bodyPr>
          <a:lstStyle/>
          <a:p>
            <a:r>
              <a:rPr lang="tr-TR" sz="2200" b="1" dirty="0">
                <a:latin typeface="Cambria" panose="02040503050406030204" pitchFamily="18" charset="0"/>
                <a:ea typeface="Cambria" panose="02040503050406030204" pitchFamily="18" charset="0"/>
              </a:rPr>
              <a:t>Genel;</a:t>
            </a:r>
          </a:p>
        </p:txBody>
      </p:sp>
    </p:spTree>
    <p:extLst>
      <p:ext uri="{BB962C8B-B14F-4D97-AF65-F5344CB8AC3E}">
        <p14:creationId xmlns:p14="http://schemas.microsoft.com/office/powerpoint/2010/main" val="231390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46CF9D2-B66D-49B7-85E4-E6D21512A9C0}"/>
              </a:ext>
            </a:extLst>
          </p:cNvPr>
          <p:cNvSpPr txBox="1"/>
          <p:nvPr/>
        </p:nvSpPr>
        <p:spPr>
          <a:xfrm>
            <a:off x="1047947" y="2167819"/>
            <a:ext cx="10096108" cy="3052695"/>
          </a:xfrm>
          <a:prstGeom prst="rect">
            <a:avLst/>
          </a:prstGeom>
          <a:noFill/>
        </p:spPr>
        <p:txBody>
          <a:bodyPr wrap="square" rtlCol="0">
            <a:spAutoFit/>
          </a:bodyPr>
          <a:lstStyle/>
          <a:p>
            <a:pPr indent="263525" algn="just">
              <a:lnSpc>
                <a:spcPct val="120000"/>
              </a:lnSpc>
              <a:spcBef>
                <a:spcPts val="600"/>
              </a:spcBef>
              <a:spcAft>
                <a:spcPts val="600"/>
              </a:spcAf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Sabit kanatlı </a:t>
            </a:r>
            <a:r>
              <a:rPr lang="tr-TR"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İHA’ların</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taktik seviyede kullanım alanlarında çok sorun yaşanmasa da operasyonel seviyede kullanılan </a:t>
            </a:r>
            <a:r>
              <a:rPr lang="tr-TR"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İHA’larda</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karşılaşılan en büyük sorun kalkış mesafesidir. Kullanıldığı arazide her zaman yeterli mesafe bulunamadığı için söz konusu </a:t>
            </a:r>
            <a:r>
              <a:rPr lang="tr-TR"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İHA’ların</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tercih edilmesi zorlaşmaktadır. </a:t>
            </a:r>
          </a:p>
          <a:p>
            <a:pPr indent="263525" algn="just">
              <a:lnSpc>
                <a:spcPct val="120000"/>
              </a:lnSpc>
              <a:spcBef>
                <a:spcPts val="600"/>
              </a:spcBef>
              <a:spcAft>
                <a:spcPts val="600"/>
              </a:spcAf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Bu sorunu aşmak için döner kanatlı sistemler kullanılmaya çalışılsa da bu sistemlerin uzun süre havada kalabilme ve uzun mesafe uçuşu yapabilme özelliklerinin olmamasından dolayı sıkıntılar yaşanmaya devam etmektedir. </a:t>
            </a:r>
          </a:p>
        </p:txBody>
      </p:sp>
      <p:sp>
        <p:nvSpPr>
          <p:cNvPr id="6" name="Metin kutusu 5">
            <a:extLst>
              <a:ext uri="{FF2B5EF4-FFF2-40B4-BE49-F238E27FC236}">
                <a16:creationId xmlns:a16="http://schemas.microsoft.com/office/drawing/2014/main" id="{42CDB3F3-BCAA-463F-B9A8-DF90CA22594E}"/>
              </a:ext>
            </a:extLst>
          </p:cNvPr>
          <p:cNvSpPr txBox="1"/>
          <p:nvPr/>
        </p:nvSpPr>
        <p:spPr>
          <a:xfrm>
            <a:off x="1047946" y="1451727"/>
            <a:ext cx="1000595" cy="430887"/>
          </a:xfrm>
          <a:prstGeom prst="rect">
            <a:avLst/>
          </a:prstGeom>
          <a:noFill/>
        </p:spPr>
        <p:txBody>
          <a:bodyPr wrap="none" rtlCol="0">
            <a:spAutoFit/>
          </a:bodyPr>
          <a:lstStyle/>
          <a:p>
            <a:r>
              <a:rPr lang="tr-TR" sz="2200" b="1" dirty="0">
                <a:latin typeface="Cambria" panose="02040503050406030204" pitchFamily="18" charset="0"/>
                <a:ea typeface="Cambria" panose="02040503050406030204" pitchFamily="18" charset="0"/>
              </a:rPr>
              <a:t>Genel;</a:t>
            </a:r>
          </a:p>
        </p:txBody>
      </p:sp>
      <p:sp>
        <p:nvSpPr>
          <p:cNvPr id="8" name="Metin kutusu 7">
            <a:extLst>
              <a:ext uri="{FF2B5EF4-FFF2-40B4-BE49-F238E27FC236}">
                <a16:creationId xmlns:a16="http://schemas.microsoft.com/office/drawing/2014/main" id="{7CC682E8-EE3D-4946-A423-FDBDF454DC83}"/>
              </a:ext>
            </a:extLst>
          </p:cNvPr>
          <p:cNvSpPr txBox="1"/>
          <p:nvPr/>
        </p:nvSpPr>
        <p:spPr>
          <a:xfrm>
            <a:off x="1859083" y="424206"/>
            <a:ext cx="8501623" cy="523220"/>
          </a:xfrm>
          <a:prstGeom prst="rect">
            <a:avLst/>
          </a:prstGeom>
          <a:noFill/>
        </p:spPr>
        <p:txBody>
          <a:bodyPr wrap="none" rtlCol="0">
            <a:spAutoFit/>
          </a:bodyPr>
          <a:lstStyle/>
          <a:p>
            <a:r>
              <a:rPr lang="tr-TR" sz="2800" b="1" spc="5"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Dikey İniş - Kalkış Yapabilen Hareketli Kanatlı İHA</a:t>
            </a:r>
            <a:endParaRPr lang="tr-TR" sz="2800" dirty="0">
              <a:solidFill>
                <a:srgbClr val="FFFF00"/>
              </a:solidFill>
            </a:endParaRPr>
          </a:p>
        </p:txBody>
      </p:sp>
    </p:spTree>
    <p:extLst>
      <p:ext uri="{BB962C8B-B14F-4D97-AF65-F5344CB8AC3E}">
        <p14:creationId xmlns:p14="http://schemas.microsoft.com/office/powerpoint/2010/main" val="2755569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17C0EFB-1AC5-4848-880B-9B2CADBDCC4D}"/>
              </a:ext>
            </a:extLst>
          </p:cNvPr>
          <p:cNvSpPr txBox="1"/>
          <p:nvPr/>
        </p:nvSpPr>
        <p:spPr>
          <a:xfrm>
            <a:off x="1065229" y="2075497"/>
            <a:ext cx="10058400" cy="4019114"/>
          </a:xfrm>
          <a:prstGeom prst="rect">
            <a:avLst/>
          </a:prstGeom>
          <a:noFill/>
        </p:spPr>
        <p:txBody>
          <a:bodyPr wrap="square" rtlCol="0">
            <a:spAutoFit/>
          </a:bodyPr>
          <a:lstStyle/>
          <a:p>
            <a:pPr indent="263525" algn="just">
              <a:lnSpc>
                <a:spcPct val="120000"/>
              </a:lnSpc>
              <a:spcBef>
                <a:spcPts val="600"/>
              </a:spcBef>
              <a:spcAft>
                <a:spcPts val="600"/>
              </a:spcAf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Bu kapsamda yapılan araştırmalar, birbirine yakın özelliklerdeki mini sabit kanatlı </a:t>
            </a:r>
            <a:r>
              <a:rPr lang="tr-TR"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İHA’ların</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döner kanatlı </a:t>
            </a:r>
            <a:r>
              <a:rPr lang="tr-TR" sz="22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İHA’lara</a:t>
            </a: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göre yaklaşık iki kat daha fazla havada kalabildiklerini göstermektedir</a:t>
            </a: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tr-TR" sz="2400" dirty="0"/>
          </a:p>
          <a:p>
            <a:pPr indent="263525" algn="just">
              <a:lnSpc>
                <a:spcPct val="120000"/>
              </a:lnSpc>
              <a:spcBef>
                <a:spcPts val="600"/>
              </a:spcBef>
              <a:spcAft>
                <a:spcPts val="600"/>
              </a:spcAf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VTOL sistemlere sahip olunması durumunda; uzun süre keşif/gözetleme yapılabilecek ve operasyonel seviyedeki birliklere anlık gelişen olaylara karşı büyük bir yetenek kazandırılmış olacaktır. </a:t>
            </a:r>
          </a:p>
          <a:p>
            <a:pPr indent="263525" algn="just">
              <a:lnSpc>
                <a:spcPct val="120000"/>
              </a:lnSpc>
              <a:spcBef>
                <a:spcPts val="600"/>
              </a:spcBef>
              <a:spcAft>
                <a:spcPts val="600"/>
              </a:spcAft>
            </a:pPr>
            <a:r>
              <a:rPr lang="tr-TR" sz="2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Söz konusu birlikler, bölgenin sarp arazi şartları ve iklim koşullarında teknolojik imkân ve kabiliyetlerden faydalandıkça personel zayiatı engellenmiş olacak, yürütülen harekâtın başarılı olma şansı daha da artacaktır</a:t>
            </a:r>
          </a:p>
        </p:txBody>
      </p:sp>
      <p:sp>
        <p:nvSpPr>
          <p:cNvPr id="6" name="Metin kutusu 5">
            <a:extLst>
              <a:ext uri="{FF2B5EF4-FFF2-40B4-BE49-F238E27FC236}">
                <a16:creationId xmlns:a16="http://schemas.microsoft.com/office/drawing/2014/main" id="{BDC17766-2300-472B-B6EF-FE487593973B}"/>
              </a:ext>
            </a:extLst>
          </p:cNvPr>
          <p:cNvSpPr txBox="1"/>
          <p:nvPr/>
        </p:nvSpPr>
        <p:spPr>
          <a:xfrm>
            <a:off x="1047946" y="1451727"/>
            <a:ext cx="1000595" cy="430887"/>
          </a:xfrm>
          <a:prstGeom prst="rect">
            <a:avLst/>
          </a:prstGeom>
          <a:noFill/>
        </p:spPr>
        <p:txBody>
          <a:bodyPr wrap="none" rtlCol="0">
            <a:spAutoFit/>
          </a:bodyPr>
          <a:lstStyle/>
          <a:p>
            <a:r>
              <a:rPr lang="tr-TR" sz="2200" b="1" dirty="0">
                <a:latin typeface="Cambria" panose="02040503050406030204" pitchFamily="18" charset="0"/>
                <a:ea typeface="Cambria" panose="02040503050406030204" pitchFamily="18" charset="0"/>
              </a:rPr>
              <a:t>Genel;</a:t>
            </a:r>
          </a:p>
        </p:txBody>
      </p:sp>
      <p:sp>
        <p:nvSpPr>
          <p:cNvPr id="8" name="Metin kutusu 7">
            <a:extLst>
              <a:ext uri="{FF2B5EF4-FFF2-40B4-BE49-F238E27FC236}">
                <a16:creationId xmlns:a16="http://schemas.microsoft.com/office/drawing/2014/main" id="{FDBAF479-EA95-4C9A-821C-C9C976A2B86F}"/>
              </a:ext>
            </a:extLst>
          </p:cNvPr>
          <p:cNvSpPr txBox="1"/>
          <p:nvPr/>
        </p:nvSpPr>
        <p:spPr>
          <a:xfrm>
            <a:off x="1859083" y="424206"/>
            <a:ext cx="8501623" cy="523220"/>
          </a:xfrm>
          <a:prstGeom prst="rect">
            <a:avLst/>
          </a:prstGeom>
          <a:noFill/>
        </p:spPr>
        <p:txBody>
          <a:bodyPr wrap="none" rtlCol="0">
            <a:spAutoFit/>
          </a:bodyPr>
          <a:lstStyle/>
          <a:p>
            <a:r>
              <a:rPr lang="tr-TR" sz="2800" b="1" spc="5"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Dikey İniş - Kalkış Yapabilen Hareketli Kanatlı İHA</a:t>
            </a:r>
            <a:endParaRPr lang="tr-TR" sz="2800" dirty="0">
              <a:solidFill>
                <a:srgbClr val="FFFF00"/>
              </a:solidFill>
            </a:endParaRPr>
          </a:p>
        </p:txBody>
      </p:sp>
    </p:spTree>
    <p:extLst>
      <p:ext uri="{BB962C8B-B14F-4D97-AF65-F5344CB8AC3E}">
        <p14:creationId xmlns:p14="http://schemas.microsoft.com/office/powerpoint/2010/main" val="146788222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TotalTime>
  <Words>1487</Words>
  <Application>Microsoft Office PowerPoint</Application>
  <PresentationFormat>Geniş ekran</PresentationFormat>
  <Paragraphs>174</Paragraphs>
  <Slides>28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Calibri</vt:lpstr>
      <vt:lpstr>Calibri Light</vt:lpstr>
      <vt:lpstr>Cambria</vt:lpstr>
      <vt:lpstr>Symbol</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 YILMAZ</dc:creator>
  <cp:lastModifiedBy>Ömer YILMAZ</cp:lastModifiedBy>
  <cp:revision>46</cp:revision>
  <dcterms:created xsi:type="dcterms:W3CDTF">2020-10-13T07:54:21Z</dcterms:created>
  <dcterms:modified xsi:type="dcterms:W3CDTF">2020-10-20T11:06:14Z</dcterms:modified>
</cp:coreProperties>
</file>